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00" r:id="rId3"/>
    <p:sldId id="309" r:id="rId4"/>
    <p:sldId id="294" r:id="rId5"/>
    <p:sldId id="301" r:id="rId6"/>
    <p:sldId id="299" r:id="rId7"/>
    <p:sldId id="312" r:id="rId8"/>
    <p:sldId id="313" r:id="rId9"/>
    <p:sldId id="314" r:id="rId10"/>
    <p:sldId id="304" r:id="rId11"/>
    <p:sldId id="295" r:id="rId12"/>
    <p:sldId id="305" r:id="rId13"/>
    <p:sldId id="324" r:id="rId14"/>
    <p:sldId id="310" r:id="rId15"/>
    <p:sldId id="261" r:id="rId16"/>
    <p:sldId id="288" r:id="rId17"/>
    <p:sldId id="287" r:id="rId18"/>
    <p:sldId id="334" r:id="rId19"/>
    <p:sldId id="289" r:id="rId20"/>
    <p:sldId id="290" r:id="rId21"/>
    <p:sldId id="291" r:id="rId22"/>
    <p:sldId id="317" r:id="rId23"/>
    <p:sldId id="336" r:id="rId24"/>
    <p:sldId id="319" r:id="rId25"/>
    <p:sldId id="278" r:id="rId26"/>
    <p:sldId id="318" r:id="rId27"/>
    <p:sldId id="279" r:id="rId28"/>
    <p:sldId id="315" r:id="rId29"/>
    <p:sldId id="276" r:id="rId30"/>
    <p:sldId id="275" r:id="rId31"/>
    <p:sldId id="293" r:id="rId32"/>
    <p:sldId id="298" r:id="rId33"/>
    <p:sldId id="316" r:id="rId34"/>
    <p:sldId id="266" r:id="rId35"/>
    <p:sldId id="307" r:id="rId36"/>
    <p:sldId id="262" r:id="rId37"/>
    <p:sldId id="338" r:id="rId38"/>
    <p:sldId id="337" r:id="rId39"/>
    <p:sldId id="264" r:id="rId40"/>
    <p:sldId id="311" r:id="rId41"/>
    <p:sldId id="265" r:id="rId42"/>
    <p:sldId id="325" r:id="rId43"/>
    <p:sldId id="327" r:id="rId44"/>
    <p:sldId id="328" r:id="rId45"/>
    <p:sldId id="329" r:id="rId46"/>
    <p:sldId id="330" r:id="rId47"/>
    <p:sldId id="332" r:id="rId48"/>
    <p:sldId id="331" r:id="rId49"/>
    <p:sldId id="267" r:id="rId50"/>
    <p:sldId id="270" r:id="rId51"/>
    <p:sldId id="285" r:id="rId52"/>
    <p:sldId id="321" r:id="rId53"/>
    <p:sldId id="269" r:id="rId54"/>
    <p:sldId id="340" r:id="rId55"/>
    <p:sldId id="342" r:id="rId56"/>
    <p:sldId id="341" r:id="rId57"/>
    <p:sldId id="271" r:id="rId58"/>
    <p:sldId id="343" r:id="rId59"/>
    <p:sldId id="273" r:id="rId60"/>
    <p:sldId id="272" r:id="rId61"/>
    <p:sldId id="284" r:id="rId62"/>
    <p:sldId id="333" r:id="rId63"/>
    <p:sldId id="320" r:id="rId64"/>
    <p:sldId id="297" r:id="rId65"/>
    <p:sldId id="322" r:id="rId66"/>
    <p:sldId id="323" r:id="rId67"/>
    <p:sldId id="33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8F5"/>
    <a:srgbClr val="F09736"/>
    <a:srgbClr val="E17E45"/>
    <a:srgbClr val="E76782"/>
    <a:srgbClr val="D8D8D8"/>
    <a:srgbClr val="6C6970"/>
    <a:srgbClr val="968C8C"/>
    <a:srgbClr val="FF5D5D"/>
    <a:srgbClr val="FCF1E4"/>
    <a:srgbClr val="FFA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9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A8DB9-61BD-45F4-9F5D-E41FC7B5D73A}" type="datetimeFigureOut">
              <a:rPr lang="LID4096" smtClean="0"/>
              <a:t>01/16/2025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525AD-B143-4A80-9235-C3344EC6436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191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237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92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69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512"/>
            <a:ext cx="12192000" cy="59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45206-9FAF-53E1-C6FD-D94B5BC05E86}"/>
              </a:ext>
            </a:extLst>
          </p:cNvPr>
          <p:cNvCxnSpPr>
            <a:cxnSpLocks/>
          </p:cNvCxnSpPr>
          <p:nvPr userDrawn="1"/>
        </p:nvCxnSpPr>
        <p:spPr>
          <a:xfrm>
            <a:off x="1840742" y="831274"/>
            <a:ext cx="8510516" cy="0"/>
          </a:xfrm>
          <a:prstGeom prst="line">
            <a:avLst/>
          </a:prstGeom>
          <a:ln w="28575" cmpd="dbl">
            <a:solidFill>
              <a:srgbClr val="6C69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4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43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30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80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45" y="6431412"/>
            <a:ext cx="526576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AB5BAFF-11F9-4323-AD3D-E28A4092430C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799D32-8AD5-C06C-8B54-DF0F0BB9FB71}"/>
              </a:ext>
            </a:extLst>
          </p:cNvPr>
          <p:cNvCxnSpPr>
            <a:cxnSpLocks/>
          </p:cNvCxnSpPr>
          <p:nvPr userDrawn="1"/>
        </p:nvCxnSpPr>
        <p:spPr>
          <a:xfrm>
            <a:off x="1840742" y="831274"/>
            <a:ext cx="8510516" cy="0"/>
          </a:xfrm>
          <a:prstGeom prst="line">
            <a:avLst/>
          </a:prstGeom>
          <a:ln w="28575" cmpd="dbl">
            <a:solidFill>
              <a:srgbClr val="6C69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6300916-D540-1354-9E33-591B18DA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6511"/>
            <a:ext cx="12192000" cy="59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08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25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99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2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31F29-1F4C-4E36-B279-86992F5AE21E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pic>
        <p:nvPicPr>
          <p:cNvPr id="6" name="Picture 5" descr="A black and white background&#10;&#10;Description automatically generated">
            <a:extLst>
              <a:ext uri="{FF2B5EF4-FFF2-40B4-BE49-F238E27FC236}">
                <a16:creationId xmlns:a16="http://schemas.microsoft.com/office/drawing/2014/main" id="{A348E376-C38C-A622-F552-46A02740DB2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410"/>
            <a:ext cx="2466753" cy="764589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1670C4C-D382-E6B0-1925-02EBDAEC185F}"/>
              </a:ext>
            </a:extLst>
          </p:cNvPr>
          <p:cNvSpPr txBox="1">
            <a:spLocks/>
          </p:cNvSpPr>
          <p:nvPr userDrawn="1"/>
        </p:nvSpPr>
        <p:spPr>
          <a:xfrm>
            <a:off x="27296" y="6410101"/>
            <a:ext cx="6346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B5BAFF-11F9-4323-AD3D-E28A4092430C}" type="slidenum">
              <a:rPr lang="en-GB" sz="1400" smtClean="0">
                <a:solidFill>
                  <a:schemeClr val="bg1">
                    <a:lumMod val="95000"/>
                  </a:schemeClr>
                </a:solidFill>
              </a:rPr>
              <a:pPr algn="l"/>
              <a:t>‹#›</a:t>
            </a:fld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A black and white background&#10;&#10;Description automatically generated">
            <a:extLst>
              <a:ext uri="{FF2B5EF4-FFF2-40B4-BE49-F238E27FC236}">
                <a16:creationId xmlns:a16="http://schemas.microsoft.com/office/drawing/2014/main" id="{1A3FED05-D810-430D-9767-44443941064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2014"/>
            <a:ext cx="2466753" cy="764589"/>
          </a:xfrm>
          <a:prstGeom prst="rect">
            <a:avLst/>
          </a:prstGeom>
        </p:spPr>
      </p:pic>
      <p:pic>
        <p:nvPicPr>
          <p:cNvPr id="13" name="Picture 12" descr="A black and white background&#10;&#10;Description automatically generated">
            <a:extLst>
              <a:ext uri="{FF2B5EF4-FFF2-40B4-BE49-F238E27FC236}">
                <a16:creationId xmlns:a16="http://schemas.microsoft.com/office/drawing/2014/main" id="{449BAF21-FE29-FDB2-9402-263F9033B98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725247" y="0"/>
            <a:ext cx="2466753" cy="764589"/>
          </a:xfrm>
          <a:prstGeom prst="rect">
            <a:avLst/>
          </a:prstGeom>
        </p:spPr>
      </p:pic>
      <p:pic>
        <p:nvPicPr>
          <p:cNvPr id="14" name="Picture 13" descr="A black and white background&#10;&#10;Description automatically generated">
            <a:extLst>
              <a:ext uri="{FF2B5EF4-FFF2-40B4-BE49-F238E27FC236}">
                <a16:creationId xmlns:a16="http://schemas.microsoft.com/office/drawing/2014/main" id="{97726AE6-5327-7FCE-DD9E-EBADB88FDB5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5247" y="6094080"/>
            <a:ext cx="2466753" cy="76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79A0028B-BB8A-7E0C-8B4F-271C7A98B1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91F95-E183-15E5-A172-9A1DFB8D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2594"/>
            <a:ext cx="12192000" cy="367281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GB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Bayesian Statistics</a:t>
            </a:r>
            <a:b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Sarah Pederzani</a:t>
            </a:r>
            <a:b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StalFire</a:t>
            </a:r>
            <a: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PSM workshop, University of Utah</a:t>
            </a:r>
            <a:b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17.01.2025</a:t>
            </a:r>
            <a:endParaRPr lang="LID4096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84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EAAD9-0C75-E74B-B829-8007777FA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E6FA-0081-3305-BB28-EA7BCBE0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Probability is counting</a:t>
            </a:r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2BA609-28AC-1F7A-CCDE-B275FFF2C592}"/>
              </a:ext>
            </a:extLst>
          </p:cNvPr>
          <p:cNvSpPr/>
          <p:nvPr/>
        </p:nvSpPr>
        <p:spPr>
          <a:xfrm>
            <a:off x="791570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F316D2-0EA2-948D-BB8A-219BE0BD322B}"/>
              </a:ext>
            </a:extLst>
          </p:cNvPr>
          <p:cNvSpPr/>
          <p:nvPr/>
        </p:nvSpPr>
        <p:spPr>
          <a:xfrm>
            <a:off x="1298812" y="1344304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197960-38FD-D598-C9E1-3FA6DD5052AB}"/>
              </a:ext>
            </a:extLst>
          </p:cNvPr>
          <p:cNvSpPr/>
          <p:nvPr/>
        </p:nvSpPr>
        <p:spPr>
          <a:xfrm>
            <a:off x="1806054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FBA81-3243-786A-ECEB-335092C99AA1}"/>
              </a:ext>
            </a:extLst>
          </p:cNvPr>
          <p:cNvSpPr txBox="1"/>
          <p:nvPr/>
        </p:nvSpPr>
        <p:spPr>
          <a:xfrm>
            <a:off x="2313296" y="1344304"/>
            <a:ext cx="23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observed W, L, W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2A8AC-9937-7E1B-0969-5C30FB9D31A8}"/>
              </a:ext>
            </a:extLst>
          </p:cNvPr>
          <p:cNvSpPr txBox="1"/>
          <p:nvPr/>
        </p:nvSpPr>
        <p:spPr>
          <a:xfrm>
            <a:off x="684663" y="2142433"/>
            <a:ext cx="502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How plausible are different proportions of water?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02AD7-F0CF-23F6-9B42-1ECEE31EE7B0}"/>
              </a:ext>
            </a:extLst>
          </p:cNvPr>
          <p:cNvSpPr txBox="1"/>
          <p:nvPr/>
        </p:nvSpPr>
        <p:spPr>
          <a:xfrm>
            <a:off x="1155462" y="2869317"/>
            <a:ext cx="206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Possible D4 globes</a:t>
            </a:r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A77D33-83E2-2308-9610-13182AED210A}"/>
              </a:ext>
            </a:extLst>
          </p:cNvPr>
          <p:cNvSpPr/>
          <p:nvPr/>
        </p:nvSpPr>
        <p:spPr>
          <a:xfrm>
            <a:off x="1237600" y="4141781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ED1764-7797-7C1B-ADD6-4C401322D7AA}"/>
              </a:ext>
            </a:extLst>
          </p:cNvPr>
          <p:cNvSpPr/>
          <p:nvPr/>
        </p:nvSpPr>
        <p:spPr>
          <a:xfrm>
            <a:off x="1744842" y="4141781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661B33-9BAD-03BB-CA5A-BED90B78D5D7}"/>
              </a:ext>
            </a:extLst>
          </p:cNvPr>
          <p:cNvSpPr/>
          <p:nvPr/>
        </p:nvSpPr>
        <p:spPr>
          <a:xfrm>
            <a:off x="2252084" y="4141781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B61942-5F62-41F9-38FE-1717F0C1A379}"/>
              </a:ext>
            </a:extLst>
          </p:cNvPr>
          <p:cNvSpPr/>
          <p:nvPr/>
        </p:nvSpPr>
        <p:spPr>
          <a:xfrm>
            <a:off x="2759326" y="4141781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D471F3-F025-AA3F-9C14-EC5655A43F87}"/>
              </a:ext>
            </a:extLst>
          </p:cNvPr>
          <p:cNvSpPr/>
          <p:nvPr/>
        </p:nvSpPr>
        <p:spPr>
          <a:xfrm>
            <a:off x="1237600" y="4789229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0F1379-D6FB-AB86-B3E1-82052DBB1194}"/>
              </a:ext>
            </a:extLst>
          </p:cNvPr>
          <p:cNvSpPr/>
          <p:nvPr/>
        </p:nvSpPr>
        <p:spPr>
          <a:xfrm>
            <a:off x="1744842" y="4789229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09DC8E-10A6-3BBF-E808-D8AC768D4065}"/>
              </a:ext>
            </a:extLst>
          </p:cNvPr>
          <p:cNvSpPr/>
          <p:nvPr/>
        </p:nvSpPr>
        <p:spPr>
          <a:xfrm>
            <a:off x="2252084" y="4789229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C327FA-0E7C-BC69-1BFB-5158F39891D4}"/>
              </a:ext>
            </a:extLst>
          </p:cNvPr>
          <p:cNvSpPr/>
          <p:nvPr/>
        </p:nvSpPr>
        <p:spPr>
          <a:xfrm>
            <a:off x="2759326" y="4789229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2D3EBB2-2D2E-0478-2143-55D889E14EF5}"/>
              </a:ext>
            </a:extLst>
          </p:cNvPr>
          <p:cNvSpPr/>
          <p:nvPr/>
        </p:nvSpPr>
        <p:spPr>
          <a:xfrm>
            <a:off x="1237600" y="5436677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167785-EBBA-8A90-3152-AB62F0989948}"/>
              </a:ext>
            </a:extLst>
          </p:cNvPr>
          <p:cNvSpPr/>
          <p:nvPr/>
        </p:nvSpPr>
        <p:spPr>
          <a:xfrm>
            <a:off x="1744842" y="5436677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A4FE5D-5CCE-2F45-8B03-129EA2A22226}"/>
              </a:ext>
            </a:extLst>
          </p:cNvPr>
          <p:cNvSpPr/>
          <p:nvPr/>
        </p:nvSpPr>
        <p:spPr>
          <a:xfrm>
            <a:off x="2252084" y="5436677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07824F-516D-79A6-140E-B9C291259D36}"/>
              </a:ext>
            </a:extLst>
          </p:cNvPr>
          <p:cNvSpPr/>
          <p:nvPr/>
        </p:nvSpPr>
        <p:spPr>
          <a:xfrm>
            <a:off x="2759326" y="5436677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AC4C23-815D-928D-FE88-FC4313D18CA9}"/>
              </a:ext>
            </a:extLst>
          </p:cNvPr>
          <p:cNvSpPr/>
          <p:nvPr/>
        </p:nvSpPr>
        <p:spPr>
          <a:xfrm>
            <a:off x="1248550" y="608412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C79DC-3877-3ED2-757C-8138750B24E0}"/>
              </a:ext>
            </a:extLst>
          </p:cNvPr>
          <p:cNvSpPr/>
          <p:nvPr/>
        </p:nvSpPr>
        <p:spPr>
          <a:xfrm>
            <a:off x="1755792" y="608412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0E5CB3-1E16-E5FA-7680-05E3FA8008AC}"/>
              </a:ext>
            </a:extLst>
          </p:cNvPr>
          <p:cNvSpPr/>
          <p:nvPr/>
        </p:nvSpPr>
        <p:spPr>
          <a:xfrm>
            <a:off x="2263034" y="608412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E7B6932-F538-AA2D-EDFB-C486773D23D5}"/>
              </a:ext>
            </a:extLst>
          </p:cNvPr>
          <p:cNvSpPr/>
          <p:nvPr/>
        </p:nvSpPr>
        <p:spPr>
          <a:xfrm>
            <a:off x="2770276" y="608412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6D42A8-8F2C-2F0A-9DFC-6406FCDE47CC}"/>
              </a:ext>
            </a:extLst>
          </p:cNvPr>
          <p:cNvSpPr txBox="1"/>
          <p:nvPr/>
        </p:nvSpPr>
        <p:spPr>
          <a:xfrm>
            <a:off x="686938" y="3413053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1.</a:t>
            </a:r>
            <a:endParaRPr lang="LID4096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C705A4-0E04-E6D8-DC52-D11030CD55C2}"/>
              </a:ext>
            </a:extLst>
          </p:cNvPr>
          <p:cNvSpPr txBox="1"/>
          <p:nvPr/>
        </p:nvSpPr>
        <p:spPr>
          <a:xfrm>
            <a:off x="686938" y="405960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2.</a:t>
            </a:r>
            <a:endParaRPr lang="LID4096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104970-3E98-0CBE-A13A-0393CAB8E58A}"/>
              </a:ext>
            </a:extLst>
          </p:cNvPr>
          <p:cNvSpPr txBox="1"/>
          <p:nvPr/>
        </p:nvSpPr>
        <p:spPr>
          <a:xfrm>
            <a:off x="686938" y="4706495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3.</a:t>
            </a:r>
            <a:endParaRPr lang="LID4096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8BE0D2-6C52-E535-C36A-5BFDF6C9C365}"/>
              </a:ext>
            </a:extLst>
          </p:cNvPr>
          <p:cNvSpPr txBox="1"/>
          <p:nvPr/>
        </p:nvSpPr>
        <p:spPr>
          <a:xfrm>
            <a:off x="686938" y="535321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4.</a:t>
            </a:r>
            <a:endParaRPr lang="LID4096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812E35-6E42-B1A3-1D9F-B93C92306D75}"/>
              </a:ext>
            </a:extLst>
          </p:cNvPr>
          <p:cNvSpPr txBox="1"/>
          <p:nvPr/>
        </p:nvSpPr>
        <p:spPr>
          <a:xfrm>
            <a:off x="6209660" y="1236137"/>
            <a:ext cx="59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Possible ways of seeing W, L, W with a 25% water D4 globe</a:t>
            </a:r>
            <a:endParaRPr lang="LID4096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5C7C34-9068-9E70-307E-C632D3161A1F}"/>
              </a:ext>
            </a:extLst>
          </p:cNvPr>
          <p:cNvSpPr/>
          <p:nvPr/>
        </p:nvSpPr>
        <p:spPr>
          <a:xfrm>
            <a:off x="8278432" y="2142432"/>
            <a:ext cx="197879" cy="197879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AD8CDD8-EB40-FAD3-84B0-3EE38B9BC6CA}"/>
              </a:ext>
            </a:extLst>
          </p:cNvPr>
          <p:cNvSpPr/>
          <p:nvPr/>
        </p:nvSpPr>
        <p:spPr>
          <a:xfrm>
            <a:off x="9329312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3110755-90C9-32B4-29C7-FC1DE4604A02}"/>
              </a:ext>
            </a:extLst>
          </p:cNvPr>
          <p:cNvSpPr/>
          <p:nvPr/>
        </p:nvSpPr>
        <p:spPr>
          <a:xfrm>
            <a:off x="10380192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28F3AC3-53DB-F37D-768B-F4F4B8599D0C}"/>
              </a:ext>
            </a:extLst>
          </p:cNvPr>
          <p:cNvSpPr/>
          <p:nvPr/>
        </p:nvSpPr>
        <p:spPr>
          <a:xfrm>
            <a:off x="11431071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2AB3FEC-C802-29F9-DC40-C60B34881C24}"/>
              </a:ext>
            </a:extLst>
          </p:cNvPr>
          <p:cNvSpPr/>
          <p:nvPr/>
        </p:nvSpPr>
        <p:spPr>
          <a:xfrm>
            <a:off x="7712052" y="2955210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694FE3C-F775-6D65-C60A-0DEBEE9C1383}"/>
              </a:ext>
            </a:extLst>
          </p:cNvPr>
          <p:cNvSpPr/>
          <p:nvPr/>
        </p:nvSpPr>
        <p:spPr>
          <a:xfrm>
            <a:off x="8089638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C89869E-4FF6-83F3-EA77-EDE82810ABD6}"/>
              </a:ext>
            </a:extLst>
          </p:cNvPr>
          <p:cNvSpPr/>
          <p:nvPr/>
        </p:nvSpPr>
        <p:spPr>
          <a:xfrm>
            <a:off x="8467224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09138CD-826A-0AEE-EFE2-999964CBBD74}"/>
              </a:ext>
            </a:extLst>
          </p:cNvPr>
          <p:cNvSpPr/>
          <p:nvPr/>
        </p:nvSpPr>
        <p:spPr>
          <a:xfrm>
            <a:off x="8844810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03D900F-5104-165D-042C-142E98C7193F}"/>
              </a:ext>
            </a:extLst>
          </p:cNvPr>
          <p:cNvSpPr/>
          <p:nvPr/>
        </p:nvSpPr>
        <p:spPr>
          <a:xfrm>
            <a:off x="6209660" y="3996913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551A94-A0AD-BA1E-298C-CD2561151911}"/>
              </a:ext>
            </a:extLst>
          </p:cNvPr>
          <p:cNvSpPr/>
          <p:nvPr/>
        </p:nvSpPr>
        <p:spPr>
          <a:xfrm>
            <a:off x="6478065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5E54F76-003A-FA06-4F48-19BD84875C0C}"/>
              </a:ext>
            </a:extLst>
          </p:cNvPr>
          <p:cNvSpPr/>
          <p:nvPr/>
        </p:nvSpPr>
        <p:spPr>
          <a:xfrm>
            <a:off x="6746470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603B05-1BC4-2AAC-FF3E-84D480ED34CD}"/>
              </a:ext>
            </a:extLst>
          </p:cNvPr>
          <p:cNvSpPr/>
          <p:nvPr/>
        </p:nvSpPr>
        <p:spPr>
          <a:xfrm>
            <a:off x="7014875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920D2D2-E892-CF6F-7C52-D9AC898ED76B}"/>
              </a:ext>
            </a:extLst>
          </p:cNvPr>
          <p:cNvSpPr/>
          <p:nvPr/>
        </p:nvSpPr>
        <p:spPr>
          <a:xfrm>
            <a:off x="7345077" y="3996913"/>
            <a:ext cx="197879" cy="197879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F9A7AF-7542-0672-E6B7-FEB5468FBEF1}"/>
              </a:ext>
            </a:extLst>
          </p:cNvPr>
          <p:cNvSpPr/>
          <p:nvPr/>
        </p:nvSpPr>
        <p:spPr>
          <a:xfrm>
            <a:off x="7613482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448BEB-BC5F-26C4-5BFE-BE26C363912E}"/>
              </a:ext>
            </a:extLst>
          </p:cNvPr>
          <p:cNvSpPr/>
          <p:nvPr/>
        </p:nvSpPr>
        <p:spPr>
          <a:xfrm>
            <a:off x="7881887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AF95E8-A2B3-658C-585C-88B3521290A5}"/>
              </a:ext>
            </a:extLst>
          </p:cNvPr>
          <p:cNvSpPr/>
          <p:nvPr/>
        </p:nvSpPr>
        <p:spPr>
          <a:xfrm>
            <a:off x="8150292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744BD08-0BC8-56E6-A884-C7FC8BF0AF8D}"/>
              </a:ext>
            </a:extLst>
          </p:cNvPr>
          <p:cNvSpPr/>
          <p:nvPr/>
        </p:nvSpPr>
        <p:spPr>
          <a:xfrm>
            <a:off x="8480494" y="3996913"/>
            <a:ext cx="197879" cy="197879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54C3892-65AE-6C81-3DE0-93B685189A03}"/>
              </a:ext>
            </a:extLst>
          </p:cNvPr>
          <p:cNvSpPr/>
          <p:nvPr/>
        </p:nvSpPr>
        <p:spPr>
          <a:xfrm>
            <a:off x="8748899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52E4F34-6FF7-57DE-EC17-6AEBD6544A10}"/>
              </a:ext>
            </a:extLst>
          </p:cNvPr>
          <p:cNvSpPr/>
          <p:nvPr/>
        </p:nvSpPr>
        <p:spPr>
          <a:xfrm>
            <a:off x="9017304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E3B1E04-1D6E-6BD1-7E66-606CB85A8D4D}"/>
              </a:ext>
            </a:extLst>
          </p:cNvPr>
          <p:cNvSpPr/>
          <p:nvPr/>
        </p:nvSpPr>
        <p:spPr>
          <a:xfrm>
            <a:off x="9285709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6D6CF7A-FB58-F287-4A45-6BACFB778E7F}"/>
              </a:ext>
            </a:extLst>
          </p:cNvPr>
          <p:cNvSpPr/>
          <p:nvPr/>
        </p:nvSpPr>
        <p:spPr>
          <a:xfrm>
            <a:off x="9615912" y="3996912"/>
            <a:ext cx="197879" cy="197879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105FAD-CC37-2169-0D78-B02BFBD3B90F}"/>
              </a:ext>
            </a:extLst>
          </p:cNvPr>
          <p:cNvSpPr/>
          <p:nvPr/>
        </p:nvSpPr>
        <p:spPr>
          <a:xfrm>
            <a:off x="9884317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B7E803F-EE4A-4C93-7AFF-4235F1EDE0A8}"/>
              </a:ext>
            </a:extLst>
          </p:cNvPr>
          <p:cNvSpPr/>
          <p:nvPr/>
        </p:nvSpPr>
        <p:spPr>
          <a:xfrm>
            <a:off x="10152722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A84D38A-FC92-FE1A-AB57-E8017EE263FB}"/>
              </a:ext>
            </a:extLst>
          </p:cNvPr>
          <p:cNvSpPr/>
          <p:nvPr/>
        </p:nvSpPr>
        <p:spPr>
          <a:xfrm>
            <a:off x="10421127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DF2FE33-745C-EC39-EE66-9E0C82AED003}"/>
              </a:ext>
            </a:extLst>
          </p:cNvPr>
          <p:cNvCxnSpPr>
            <a:cxnSpLocks/>
            <a:stCxn id="41" idx="4"/>
            <a:endCxn id="46" idx="7"/>
          </p:cNvCxnSpPr>
          <p:nvPr/>
        </p:nvCxnSpPr>
        <p:spPr>
          <a:xfrm flipH="1">
            <a:off x="7880952" y="2340311"/>
            <a:ext cx="496420" cy="6438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A91DFC8-667F-8EF3-7E5D-2FD65612B6DF}"/>
              </a:ext>
            </a:extLst>
          </p:cNvPr>
          <p:cNvCxnSpPr>
            <a:stCxn id="41" idx="4"/>
            <a:endCxn id="47" idx="0"/>
          </p:cNvCxnSpPr>
          <p:nvPr/>
        </p:nvCxnSpPr>
        <p:spPr>
          <a:xfrm flipH="1">
            <a:off x="8188578" y="2340311"/>
            <a:ext cx="188794" cy="6148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204069-62BF-65AA-E847-6F9D63AF1A5B}"/>
              </a:ext>
            </a:extLst>
          </p:cNvPr>
          <p:cNvCxnSpPr>
            <a:stCxn id="41" idx="4"/>
            <a:endCxn id="48" idx="0"/>
          </p:cNvCxnSpPr>
          <p:nvPr/>
        </p:nvCxnSpPr>
        <p:spPr>
          <a:xfrm>
            <a:off x="8377372" y="2340311"/>
            <a:ext cx="188792" cy="6148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94DD399-6F0D-4B97-2CD7-C5AC878C3917}"/>
              </a:ext>
            </a:extLst>
          </p:cNvPr>
          <p:cNvCxnSpPr>
            <a:cxnSpLocks/>
            <a:stCxn id="41" idx="4"/>
            <a:endCxn id="49" idx="1"/>
          </p:cNvCxnSpPr>
          <p:nvPr/>
        </p:nvCxnSpPr>
        <p:spPr>
          <a:xfrm>
            <a:off x="8377372" y="2340311"/>
            <a:ext cx="496417" cy="64387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3904C12-6BF6-9B47-498E-DC7B5C6A071D}"/>
              </a:ext>
            </a:extLst>
          </p:cNvPr>
          <p:cNvCxnSpPr>
            <a:cxnSpLocks/>
            <a:stCxn id="46" idx="4"/>
            <a:endCxn id="51" idx="0"/>
          </p:cNvCxnSpPr>
          <p:nvPr/>
        </p:nvCxnSpPr>
        <p:spPr>
          <a:xfrm flipH="1">
            <a:off x="6308600" y="3153089"/>
            <a:ext cx="1502392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09102B4-A028-52B2-5DB8-8895AF6C76FB}"/>
              </a:ext>
            </a:extLst>
          </p:cNvPr>
          <p:cNvCxnSpPr>
            <a:cxnSpLocks/>
            <a:stCxn id="46" idx="4"/>
            <a:endCxn id="52" idx="0"/>
          </p:cNvCxnSpPr>
          <p:nvPr/>
        </p:nvCxnSpPr>
        <p:spPr>
          <a:xfrm flipH="1">
            <a:off x="6577005" y="3153089"/>
            <a:ext cx="1233987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342FDE4-FB0A-9BFA-5C68-B711008AF2F9}"/>
              </a:ext>
            </a:extLst>
          </p:cNvPr>
          <p:cNvCxnSpPr>
            <a:cxnSpLocks/>
            <a:stCxn id="46" idx="4"/>
            <a:endCxn id="53" idx="0"/>
          </p:cNvCxnSpPr>
          <p:nvPr/>
        </p:nvCxnSpPr>
        <p:spPr>
          <a:xfrm flipH="1">
            <a:off x="6845410" y="3153089"/>
            <a:ext cx="965582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D692FBA-6800-7AB8-B67E-C590108BCD9E}"/>
              </a:ext>
            </a:extLst>
          </p:cNvPr>
          <p:cNvCxnSpPr>
            <a:stCxn id="46" idx="4"/>
            <a:endCxn id="54" idx="0"/>
          </p:cNvCxnSpPr>
          <p:nvPr/>
        </p:nvCxnSpPr>
        <p:spPr>
          <a:xfrm flipH="1">
            <a:off x="7113815" y="3153089"/>
            <a:ext cx="697177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447DBDA-1BB0-5A8D-9FC8-DD2746B6FC45}"/>
              </a:ext>
            </a:extLst>
          </p:cNvPr>
          <p:cNvCxnSpPr>
            <a:stCxn id="47" idx="4"/>
            <a:endCxn id="58" idx="0"/>
          </p:cNvCxnSpPr>
          <p:nvPr/>
        </p:nvCxnSpPr>
        <p:spPr>
          <a:xfrm flipH="1">
            <a:off x="7444017" y="3153089"/>
            <a:ext cx="744561" cy="84382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15C3D0-0E82-36C8-B87B-36865FBEAEF4}"/>
              </a:ext>
            </a:extLst>
          </p:cNvPr>
          <p:cNvCxnSpPr>
            <a:stCxn id="47" idx="4"/>
            <a:endCxn id="59" idx="0"/>
          </p:cNvCxnSpPr>
          <p:nvPr/>
        </p:nvCxnSpPr>
        <p:spPr>
          <a:xfrm flipH="1">
            <a:off x="7712422" y="3153089"/>
            <a:ext cx="476156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E58389-A098-9FF9-F8CF-5751847D7F26}"/>
              </a:ext>
            </a:extLst>
          </p:cNvPr>
          <p:cNvCxnSpPr>
            <a:stCxn id="47" idx="4"/>
            <a:endCxn id="60" idx="0"/>
          </p:cNvCxnSpPr>
          <p:nvPr/>
        </p:nvCxnSpPr>
        <p:spPr>
          <a:xfrm flipH="1">
            <a:off x="7980827" y="3153089"/>
            <a:ext cx="207751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8966F1F-5236-0811-839B-9E88DA93C3ED}"/>
              </a:ext>
            </a:extLst>
          </p:cNvPr>
          <p:cNvCxnSpPr>
            <a:stCxn id="47" idx="4"/>
            <a:endCxn id="61" idx="0"/>
          </p:cNvCxnSpPr>
          <p:nvPr/>
        </p:nvCxnSpPr>
        <p:spPr>
          <a:xfrm>
            <a:off x="8188578" y="3153089"/>
            <a:ext cx="60654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7981C8A-BCC2-D126-14D2-48E1320B0D5D}"/>
              </a:ext>
            </a:extLst>
          </p:cNvPr>
          <p:cNvCxnSpPr>
            <a:stCxn id="48" idx="4"/>
            <a:endCxn id="63" idx="0"/>
          </p:cNvCxnSpPr>
          <p:nvPr/>
        </p:nvCxnSpPr>
        <p:spPr>
          <a:xfrm>
            <a:off x="8566164" y="3153089"/>
            <a:ext cx="13270" cy="84382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A52E2A7-7ABF-B7F0-435D-54E11F985E5A}"/>
              </a:ext>
            </a:extLst>
          </p:cNvPr>
          <p:cNvCxnSpPr>
            <a:stCxn id="48" idx="4"/>
            <a:endCxn id="64" idx="0"/>
          </p:cNvCxnSpPr>
          <p:nvPr/>
        </p:nvCxnSpPr>
        <p:spPr>
          <a:xfrm>
            <a:off x="8566164" y="3153089"/>
            <a:ext cx="281675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14E9005-53C7-2F77-D35C-BE22483E677E}"/>
              </a:ext>
            </a:extLst>
          </p:cNvPr>
          <p:cNvCxnSpPr>
            <a:stCxn id="48" idx="4"/>
            <a:endCxn id="65" idx="0"/>
          </p:cNvCxnSpPr>
          <p:nvPr/>
        </p:nvCxnSpPr>
        <p:spPr>
          <a:xfrm>
            <a:off x="8566164" y="3153089"/>
            <a:ext cx="550080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BD9E21-D251-AC62-3B2A-F1E0119B22F0}"/>
              </a:ext>
            </a:extLst>
          </p:cNvPr>
          <p:cNvCxnSpPr>
            <a:stCxn id="48" idx="4"/>
            <a:endCxn id="66" idx="0"/>
          </p:cNvCxnSpPr>
          <p:nvPr/>
        </p:nvCxnSpPr>
        <p:spPr>
          <a:xfrm>
            <a:off x="8566164" y="3153089"/>
            <a:ext cx="818485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5386BE0-ADA0-9C44-C638-D1A54E84C1C2}"/>
              </a:ext>
            </a:extLst>
          </p:cNvPr>
          <p:cNvCxnSpPr>
            <a:stCxn id="49" idx="4"/>
            <a:endCxn id="68" idx="0"/>
          </p:cNvCxnSpPr>
          <p:nvPr/>
        </p:nvCxnSpPr>
        <p:spPr>
          <a:xfrm>
            <a:off x="8943750" y="3153089"/>
            <a:ext cx="771102" cy="84382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C2A0416-4C7F-23A4-F704-4483B30EAC2D}"/>
              </a:ext>
            </a:extLst>
          </p:cNvPr>
          <p:cNvCxnSpPr>
            <a:stCxn id="49" idx="4"/>
            <a:endCxn id="69" idx="0"/>
          </p:cNvCxnSpPr>
          <p:nvPr/>
        </p:nvCxnSpPr>
        <p:spPr>
          <a:xfrm>
            <a:off x="8943750" y="3153089"/>
            <a:ext cx="1039507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6C7CB8E-B785-8924-D0BA-E8E9F758A92A}"/>
              </a:ext>
            </a:extLst>
          </p:cNvPr>
          <p:cNvCxnSpPr>
            <a:stCxn id="49" idx="4"/>
            <a:endCxn id="70" idx="0"/>
          </p:cNvCxnSpPr>
          <p:nvPr/>
        </p:nvCxnSpPr>
        <p:spPr>
          <a:xfrm>
            <a:off x="8943750" y="3153089"/>
            <a:ext cx="1307912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2C56513-49A1-038B-3DDF-BFC03791A6DC}"/>
              </a:ext>
            </a:extLst>
          </p:cNvPr>
          <p:cNvCxnSpPr>
            <a:stCxn id="49" idx="4"/>
            <a:endCxn id="71" idx="0"/>
          </p:cNvCxnSpPr>
          <p:nvPr/>
        </p:nvCxnSpPr>
        <p:spPr>
          <a:xfrm>
            <a:off x="8943750" y="3153089"/>
            <a:ext cx="1576317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75B8EC5-1809-E9C3-1B5C-4C4590E79C94}"/>
              </a:ext>
            </a:extLst>
          </p:cNvPr>
          <p:cNvSpPr txBox="1"/>
          <p:nvPr/>
        </p:nvSpPr>
        <p:spPr>
          <a:xfrm>
            <a:off x="7365774" y="4458491"/>
            <a:ext cx="2305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 ways to see W, L, W</a:t>
            </a:r>
            <a:endParaRPr lang="LID4096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6D125D-8ED7-5737-4AA4-A857E21467E4}"/>
              </a:ext>
            </a:extLst>
          </p:cNvPr>
          <p:cNvCxnSpPr>
            <a:cxnSpLocks/>
          </p:cNvCxnSpPr>
          <p:nvPr/>
        </p:nvCxnSpPr>
        <p:spPr>
          <a:xfrm>
            <a:off x="791570" y="3293035"/>
            <a:ext cx="4748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4D27AD-0F6A-6F7F-C8D5-0D881BD5AF97}"/>
              </a:ext>
            </a:extLst>
          </p:cNvPr>
          <p:cNvCxnSpPr>
            <a:cxnSpLocks/>
          </p:cNvCxnSpPr>
          <p:nvPr/>
        </p:nvCxnSpPr>
        <p:spPr>
          <a:xfrm>
            <a:off x="3304988" y="2885007"/>
            <a:ext cx="0" cy="36998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863E328-B836-DE61-8146-E4E83FEB7480}"/>
              </a:ext>
            </a:extLst>
          </p:cNvPr>
          <p:cNvSpPr txBox="1"/>
          <p:nvPr/>
        </p:nvSpPr>
        <p:spPr>
          <a:xfrm>
            <a:off x="3358822" y="2885007"/>
            <a:ext cx="2305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ways to see W, L, W</a:t>
            </a:r>
            <a:endParaRPr lang="LID4096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2F8A00-52C3-8BF0-58F4-035309AF3D66}"/>
              </a:ext>
            </a:extLst>
          </p:cNvPr>
          <p:cNvSpPr txBox="1"/>
          <p:nvPr/>
        </p:nvSpPr>
        <p:spPr>
          <a:xfrm>
            <a:off x="686938" y="5999937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5.</a:t>
            </a:r>
            <a:endParaRPr lang="LID4096" sz="2800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ECA0127-7D3E-B314-CB36-337C762D40AD}"/>
              </a:ext>
            </a:extLst>
          </p:cNvPr>
          <p:cNvGrpSpPr/>
          <p:nvPr/>
        </p:nvGrpSpPr>
        <p:grpSpPr>
          <a:xfrm>
            <a:off x="1237600" y="3494333"/>
            <a:ext cx="1876568" cy="354842"/>
            <a:chOff x="1146412" y="3251579"/>
            <a:chExt cx="1876568" cy="35484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BEA6A8-289C-4873-B868-DBF53AF0577A}"/>
                </a:ext>
              </a:extLst>
            </p:cNvPr>
            <p:cNvSpPr/>
            <p:nvPr/>
          </p:nvSpPr>
          <p:spPr>
            <a:xfrm>
              <a:off x="1146412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09372B-83AB-544A-6B9A-255EB28FBCDD}"/>
                </a:ext>
              </a:extLst>
            </p:cNvPr>
            <p:cNvSpPr/>
            <p:nvPr/>
          </p:nvSpPr>
          <p:spPr>
            <a:xfrm>
              <a:off x="1653654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224F36-2725-75E8-7AC6-DD46965A7DF4}"/>
                </a:ext>
              </a:extLst>
            </p:cNvPr>
            <p:cNvSpPr/>
            <p:nvPr/>
          </p:nvSpPr>
          <p:spPr>
            <a:xfrm>
              <a:off x="2160896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D2C543-8C25-A9A4-ED70-9A9422876476}"/>
                </a:ext>
              </a:extLst>
            </p:cNvPr>
            <p:cNvSpPr/>
            <p:nvPr/>
          </p:nvSpPr>
          <p:spPr>
            <a:xfrm>
              <a:off x="2668138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75E5F65-7BAB-83C1-BEC2-ADBAD9D92A50}"/>
              </a:ext>
            </a:extLst>
          </p:cNvPr>
          <p:cNvSpPr txBox="1"/>
          <p:nvPr/>
        </p:nvSpPr>
        <p:spPr>
          <a:xfrm>
            <a:off x="4223386" y="3407922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</a:t>
            </a:r>
            <a:endParaRPr lang="LID4096" sz="28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9A1C02-848F-153F-E9B0-59E3DDECEF66}"/>
              </a:ext>
            </a:extLst>
          </p:cNvPr>
          <p:cNvSpPr txBox="1"/>
          <p:nvPr/>
        </p:nvSpPr>
        <p:spPr>
          <a:xfrm>
            <a:off x="4223386" y="4054471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</a:t>
            </a:r>
            <a:endParaRPr lang="LID4096" sz="2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55B15F-BCC2-A589-878A-4A35A55FC749}"/>
              </a:ext>
            </a:extLst>
          </p:cNvPr>
          <p:cNvSpPr txBox="1"/>
          <p:nvPr/>
        </p:nvSpPr>
        <p:spPr>
          <a:xfrm>
            <a:off x="4223386" y="470136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  <a:endParaRPr lang="LID4096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1535E5C-44C6-4355-1E47-C13323974E21}"/>
              </a:ext>
            </a:extLst>
          </p:cNvPr>
          <p:cNvSpPr txBox="1"/>
          <p:nvPr/>
        </p:nvSpPr>
        <p:spPr>
          <a:xfrm>
            <a:off x="4223386" y="534808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  <a:endParaRPr lang="LID4096" sz="2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53A9CF-FB63-C800-25D6-C6B94642FD2C}"/>
              </a:ext>
            </a:extLst>
          </p:cNvPr>
          <p:cNvSpPr txBox="1"/>
          <p:nvPr/>
        </p:nvSpPr>
        <p:spPr>
          <a:xfrm>
            <a:off x="4223386" y="5994806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</a:t>
            </a:r>
            <a:endParaRPr lang="LID4096" sz="2800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1B6FF0F2-BA53-C97C-9C2B-75C78F390660}"/>
              </a:ext>
            </a:extLst>
          </p:cNvPr>
          <p:cNvSpPr/>
          <p:nvPr/>
        </p:nvSpPr>
        <p:spPr>
          <a:xfrm>
            <a:off x="633506" y="5396753"/>
            <a:ext cx="4081926" cy="468571"/>
          </a:xfrm>
          <a:custGeom>
            <a:avLst/>
            <a:gdLst>
              <a:gd name="connsiteX0" fmla="*/ 0 w 4081926"/>
              <a:gd name="connsiteY0" fmla="*/ 78097 h 468571"/>
              <a:gd name="connsiteX1" fmla="*/ 78097 w 4081926"/>
              <a:gd name="connsiteY1" fmla="*/ 0 h 468571"/>
              <a:gd name="connsiteX2" fmla="*/ 732386 w 4081926"/>
              <a:gd name="connsiteY2" fmla="*/ 0 h 468571"/>
              <a:gd name="connsiteX3" fmla="*/ 1386674 w 4081926"/>
              <a:gd name="connsiteY3" fmla="*/ 0 h 468571"/>
              <a:gd name="connsiteX4" fmla="*/ 2119478 w 4081926"/>
              <a:gd name="connsiteY4" fmla="*/ 0 h 468571"/>
              <a:gd name="connsiteX5" fmla="*/ 2655994 w 4081926"/>
              <a:gd name="connsiteY5" fmla="*/ 0 h 468571"/>
              <a:gd name="connsiteX6" fmla="*/ 3310283 w 4081926"/>
              <a:gd name="connsiteY6" fmla="*/ 0 h 468571"/>
              <a:gd name="connsiteX7" fmla="*/ 4003829 w 4081926"/>
              <a:gd name="connsiteY7" fmla="*/ 0 h 468571"/>
              <a:gd name="connsiteX8" fmla="*/ 4081926 w 4081926"/>
              <a:gd name="connsiteY8" fmla="*/ 78097 h 468571"/>
              <a:gd name="connsiteX9" fmla="*/ 4081926 w 4081926"/>
              <a:gd name="connsiteY9" fmla="*/ 390474 h 468571"/>
              <a:gd name="connsiteX10" fmla="*/ 4003829 w 4081926"/>
              <a:gd name="connsiteY10" fmla="*/ 468571 h 468571"/>
              <a:gd name="connsiteX11" fmla="*/ 3388798 w 4081926"/>
              <a:gd name="connsiteY11" fmla="*/ 468571 h 468571"/>
              <a:gd name="connsiteX12" fmla="*/ 2695252 w 4081926"/>
              <a:gd name="connsiteY12" fmla="*/ 468571 h 468571"/>
              <a:gd name="connsiteX13" fmla="*/ 2040963 w 4081926"/>
              <a:gd name="connsiteY13" fmla="*/ 468571 h 468571"/>
              <a:gd name="connsiteX14" fmla="*/ 1347417 w 4081926"/>
              <a:gd name="connsiteY14" fmla="*/ 468571 h 468571"/>
              <a:gd name="connsiteX15" fmla="*/ 771643 w 4081926"/>
              <a:gd name="connsiteY15" fmla="*/ 468571 h 468571"/>
              <a:gd name="connsiteX16" fmla="*/ 78097 w 4081926"/>
              <a:gd name="connsiteY16" fmla="*/ 468571 h 468571"/>
              <a:gd name="connsiteX17" fmla="*/ 0 w 4081926"/>
              <a:gd name="connsiteY17" fmla="*/ 390474 h 468571"/>
              <a:gd name="connsiteX18" fmla="*/ 0 w 4081926"/>
              <a:gd name="connsiteY18" fmla="*/ 78097 h 46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81926" h="468571" extrusionOk="0">
                <a:moveTo>
                  <a:pt x="0" y="78097"/>
                </a:moveTo>
                <a:cubicBezTo>
                  <a:pt x="-5917" y="33240"/>
                  <a:pt x="29245" y="8218"/>
                  <a:pt x="78097" y="0"/>
                </a:cubicBezTo>
                <a:cubicBezTo>
                  <a:pt x="355002" y="2738"/>
                  <a:pt x="554934" y="31592"/>
                  <a:pt x="732386" y="0"/>
                </a:cubicBezTo>
                <a:cubicBezTo>
                  <a:pt x="909838" y="-31592"/>
                  <a:pt x="1159652" y="-6351"/>
                  <a:pt x="1386674" y="0"/>
                </a:cubicBezTo>
                <a:cubicBezTo>
                  <a:pt x="1613696" y="6351"/>
                  <a:pt x="1894964" y="19064"/>
                  <a:pt x="2119478" y="0"/>
                </a:cubicBezTo>
                <a:cubicBezTo>
                  <a:pt x="2343992" y="-19064"/>
                  <a:pt x="2514632" y="23627"/>
                  <a:pt x="2655994" y="0"/>
                </a:cubicBezTo>
                <a:cubicBezTo>
                  <a:pt x="2797356" y="-23627"/>
                  <a:pt x="3021947" y="6898"/>
                  <a:pt x="3310283" y="0"/>
                </a:cubicBezTo>
                <a:cubicBezTo>
                  <a:pt x="3598619" y="-6898"/>
                  <a:pt x="3834533" y="22405"/>
                  <a:pt x="4003829" y="0"/>
                </a:cubicBezTo>
                <a:cubicBezTo>
                  <a:pt x="4050294" y="5693"/>
                  <a:pt x="4084547" y="27462"/>
                  <a:pt x="4081926" y="78097"/>
                </a:cubicBezTo>
                <a:cubicBezTo>
                  <a:pt x="4075588" y="228904"/>
                  <a:pt x="4071888" y="267363"/>
                  <a:pt x="4081926" y="390474"/>
                </a:cubicBezTo>
                <a:cubicBezTo>
                  <a:pt x="4075927" y="433711"/>
                  <a:pt x="4047371" y="467278"/>
                  <a:pt x="4003829" y="468571"/>
                </a:cubicBezTo>
                <a:cubicBezTo>
                  <a:pt x="3698697" y="466189"/>
                  <a:pt x="3694637" y="477500"/>
                  <a:pt x="3388798" y="468571"/>
                </a:cubicBezTo>
                <a:cubicBezTo>
                  <a:pt x="3082959" y="459642"/>
                  <a:pt x="2891656" y="443160"/>
                  <a:pt x="2695252" y="468571"/>
                </a:cubicBezTo>
                <a:cubicBezTo>
                  <a:pt x="2498848" y="493982"/>
                  <a:pt x="2304623" y="464136"/>
                  <a:pt x="2040963" y="468571"/>
                </a:cubicBezTo>
                <a:cubicBezTo>
                  <a:pt x="1777303" y="473006"/>
                  <a:pt x="1598597" y="461957"/>
                  <a:pt x="1347417" y="468571"/>
                </a:cubicBezTo>
                <a:cubicBezTo>
                  <a:pt x="1096237" y="475185"/>
                  <a:pt x="927271" y="495282"/>
                  <a:pt x="771643" y="468571"/>
                </a:cubicBezTo>
                <a:cubicBezTo>
                  <a:pt x="616015" y="441860"/>
                  <a:pt x="238562" y="452236"/>
                  <a:pt x="78097" y="468571"/>
                </a:cubicBezTo>
                <a:cubicBezTo>
                  <a:pt x="36377" y="474737"/>
                  <a:pt x="-4789" y="436176"/>
                  <a:pt x="0" y="390474"/>
                </a:cubicBezTo>
                <a:cubicBezTo>
                  <a:pt x="-3031" y="323656"/>
                  <a:pt x="11081" y="154959"/>
                  <a:pt x="0" y="78097"/>
                </a:cubicBezTo>
                <a:close/>
              </a:path>
            </a:pathLst>
          </a:custGeom>
          <a:noFill/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1393563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FB457B3-4077-AE58-F7A5-5DE83006F424}"/>
              </a:ext>
            </a:extLst>
          </p:cNvPr>
          <p:cNvSpPr txBox="1"/>
          <p:nvPr/>
        </p:nvSpPr>
        <p:spPr>
          <a:xfrm>
            <a:off x="4947559" y="5437197"/>
            <a:ext cx="418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75% water most plausible given our data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62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81" grpId="0"/>
      <p:bldP spid="83" grpId="0"/>
      <p:bldP spid="85" grpId="0"/>
      <p:bldP spid="87" grpId="0"/>
      <p:bldP spid="89" grpId="0"/>
      <p:bldP spid="95" grpId="0" animBg="1"/>
      <p:bldP spid="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8DCF-E807-770B-9A7E-F49B5636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Probability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46C05-B2A2-F96E-7AA7-64966B98C1B8}"/>
              </a:ext>
            </a:extLst>
          </p:cNvPr>
          <p:cNvSpPr txBox="1"/>
          <p:nvPr/>
        </p:nvSpPr>
        <p:spPr>
          <a:xfrm>
            <a:off x="435591" y="1234648"/>
            <a:ext cx="47484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Things that can happen more ways are more plausible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Probabilities are ways to express our counting in a normalized way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400" dirty="0">
                <a:sym typeface="Wingdings" panose="05000000000000000000" pitchFamily="2" charset="2"/>
              </a:rPr>
              <a:t>Probabilities = non-negative values that sum to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E31BA-5D06-6014-0F46-595F81709282}"/>
              </a:ext>
            </a:extLst>
          </p:cNvPr>
          <p:cNvSpPr txBox="1"/>
          <p:nvPr/>
        </p:nvSpPr>
        <p:spPr>
          <a:xfrm>
            <a:off x="6096000" y="1160046"/>
            <a:ext cx="206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Possible D4 globes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858868-1711-C861-A1F1-06F84BFBB14E}"/>
              </a:ext>
            </a:extLst>
          </p:cNvPr>
          <p:cNvSpPr/>
          <p:nvPr/>
        </p:nvSpPr>
        <p:spPr>
          <a:xfrm>
            <a:off x="6178138" y="2432510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949492-0ABC-50C8-78BD-46E49B559C63}"/>
              </a:ext>
            </a:extLst>
          </p:cNvPr>
          <p:cNvSpPr/>
          <p:nvPr/>
        </p:nvSpPr>
        <p:spPr>
          <a:xfrm>
            <a:off x="6685380" y="2432510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021199-7D05-AC9B-997A-80201B79C057}"/>
              </a:ext>
            </a:extLst>
          </p:cNvPr>
          <p:cNvSpPr/>
          <p:nvPr/>
        </p:nvSpPr>
        <p:spPr>
          <a:xfrm>
            <a:off x="7192622" y="2432510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9CC0C-009F-7BBD-4332-302696EE178F}"/>
              </a:ext>
            </a:extLst>
          </p:cNvPr>
          <p:cNvSpPr/>
          <p:nvPr/>
        </p:nvSpPr>
        <p:spPr>
          <a:xfrm>
            <a:off x="7699864" y="2432510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60ED6C-5BB7-6D79-67BE-9C3EAD08835A}"/>
              </a:ext>
            </a:extLst>
          </p:cNvPr>
          <p:cNvSpPr/>
          <p:nvPr/>
        </p:nvSpPr>
        <p:spPr>
          <a:xfrm>
            <a:off x="6178138" y="3079958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30F0AF-ADFA-5E83-0599-20877C7CC217}"/>
              </a:ext>
            </a:extLst>
          </p:cNvPr>
          <p:cNvSpPr/>
          <p:nvPr/>
        </p:nvSpPr>
        <p:spPr>
          <a:xfrm>
            <a:off x="6685380" y="3079958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79DFCE-5638-3CBF-5D18-5FA1A30A4CED}"/>
              </a:ext>
            </a:extLst>
          </p:cNvPr>
          <p:cNvSpPr/>
          <p:nvPr/>
        </p:nvSpPr>
        <p:spPr>
          <a:xfrm>
            <a:off x="7192622" y="307995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7B6737-6AC3-D459-4498-119BF17C9FC6}"/>
              </a:ext>
            </a:extLst>
          </p:cNvPr>
          <p:cNvSpPr/>
          <p:nvPr/>
        </p:nvSpPr>
        <p:spPr>
          <a:xfrm>
            <a:off x="7699864" y="307995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0B8EDF-40F2-11EA-8097-CCE5422F3B50}"/>
              </a:ext>
            </a:extLst>
          </p:cNvPr>
          <p:cNvSpPr/>
          <p:nvPr/>
        </p:nvSpPr>
        <p:spPr>
          <a:xfrm>
            <a:off x="6178138" y="372740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727DB3-95EB-88DA-C1E7-8DF04F14F5C5}"/>
              </a:ext>
            </a:extLst>
          </p:cNvPr>
          <p:cNvSpPr/>
          <p:nvPr/>
        </p:nvSpPr>
        <p:spPr>
          <a:xfrm>
            <a:off x="6685380" y="372740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CCD542-9C7C-01A1-70A0-59558B6D42C9}"/>
              </a:ext>
            </a:extLst>
          </p:cNvPr>
          <p:cNvSpPr/>
          <p:nvPr/>
        </p:nvSpPr>
        <p:spPr>
          <a:xfrm>
            <a:off x="7192622" y="372740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13C841-2188-0DE2-0568-6751FA84B682}"/>
              </a:ext>
            </a:extLst>
          </p:cNvPr>
          <p:cNvSpPr/>
          <p:nvPr/>
        </p:nvSpPr>
        <p:spPr>
          <a:xfrm>
            <a:off x="7699864" y="3727406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A31722-CA1F-8544-E6D7-445FF701EA48}"/>
              </a:ext>
            </a:extLst>
          </p:cNvPr>
          <p:cNvSpPr/>
          <p:nvPr/>
        </p:nvSpPr>
        <p:spPr>
          <a:xfrm>
            <a:off x="6189088" y="4374855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056154-1FAF-413A-6580-2E5ED331E501}"/>
              </a:ext>
            </a:extLst>
          </p:cNvPr>
          <p:cNvSpPr/>
          <p:nvPr/>
        </p:nvSpPr>
        <p:spPr>
          <a:xfrm>
            <a:off x="6696330" y="4374855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126E5-D4D8-5589-B3E1-0D5626E2691C}"/>
              </a:ext>
            </a:extLst>
          </p:cNvPr>
          <p:cNvSpPr/>
          <p:nvPr/>
        </p:nvSpPr>
        <p:spPr>
          <a:xfrm>
            <a:off x="7203572" y="4374855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355A8F-A82E-8158-F6F1-5AE4C9C73DDA}"/>
              </a:ext>
            </a:extLst>
          </p:cNvPr>
          <p:cNvSpPr/>
          <p:nvPr/>
        </p:nvSpPr>
        <p:spPr>
          <a:xfrm>
            <a:off x="7710814" y="4374855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2C3D0D-4500-580B-88A9-96F0A07F6D97}"/>
              </a:ext>
            </a:extLst>
          </p:cNvPr>
          <p:cNvSpPr txBox="1"/>
          <p:nvPr/>
        </p:nvSpPr>
        <p:spPr>
          <a:xfrm>
            <a:off x="5627476" y="170378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1.</a:t>
            </a:r>
            <a:endParaRPr lang="LID4096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F45554-39E0-B273-86D6-4782881D9174}"/>
              </a:ext>
            </a:extLst>
          </p:cNvPr>
          <p:cNvSpPr txBox="1"/>
          <p:nvPr/>
        </p:nvSpPr>
        <p:spPr>
          <a:xfrm>
            <a:off x="5627476" y="235033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2.</a:t>
            </a:r>
            <a:endParaRPr lang="LID4096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3012D-56F6-90C9-501D-E57DCAEF19B2}"/>
              </a:ext>
            </a:extLst>
          </p:cNvPr>
          <p:cNvSpPr txBox="1"/>
          <p:nvPr/>
        </p:nvSpPr>
        <p:spPr>
          <a:xfrm>
            <a:off x="5627476" y="2997224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3.</a:t>
            </a:r>
            <a:endParaRPr lang="LID4096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E6636-1DC3-115F-8E33-FA0D06E03337}"/>
              </a:ext>
            </a:extLst>
          </p:cNvPr>
          <p:cNvSpPr txBox="1"/>
          <p:nvPr/>
        </p:nvSpPr>
        <p:spPr>
          <a:xfrm>
            <a:off x="5627476" y="3643945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4.</a:t>
            </a:r>
            <a:endParaRPr lang="LID4096" sz="28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FA2E9D-E3AE-9185-9639-B1ACEC0C7C3F}"/>
              </a:ext>
            </a:extLst>
          </p:cNvPr>
          <p:cNvCxnSpPr>
            <a:cxnSpLocks/>
          </p:cNvCxnSpPr>
          <p:nvPr/>
        </p:nvCxnSpPr>
        <p:spPr>
          <a:xfrm>
            <a:off x="5732108" y="1583764"/>
            <a:ext cx="6322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B96090-50D2-4180-A2FB-3BDCC57938F3}"/>
              </a:ext>
            </a:extLst>
          </p:cNvPr>
          <p:cNvCxnSpPr>
            <a:cxnSpLocks/>
          </p:cNvCxnSpPr>
          <p:nvPr/>
        </p:nvCxnSpPr>
        <p:spPr>
          <a:xfrm>
            <a:off x="8245526" y="1175736"/>
            <a:ext cx="0" cy="36998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7B14D4D-93E1-69D0-8BD3-3BF403442962}"/>
              </a:ext>
            </a:extLst>
          </p:cNvPr>
          <p:cNvSpPr txBox="1"/>
          <p:nvPr/>
        </p:nvSpPr>
        <p:spPr>
          <a:xfrm>
            <a:off x="8299360" y="1175736"/>
            <a:ext cx="2305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ways to see W, L, W</a:t>
            </a:r>
            <a:endParaRPr lang="LID4096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AA1B03-A196-EF33-DCCE-2A0286F0AC16}"/>
              </a:ext>
            </a:extLst>
          </p:cNvPr>
          <p:cNvSpPr txBox="1"/>
          <p:nvPr/>
        </p:nvSpPr>
        <p:spPr>
          <a:xfrm>
            <a:off x="5627476" y="429066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5.</a:t>
            </a:r>
            <a:endParaRPr lang="LID4096" sz="28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40826B-C63A-7B6D-5ABA-4EE0EED02046}"/>
              </a:ext>
            </a:extLst>
          </p:cNvPr>
          <p:cNvGrpSpPr/>
          <p:nvPr/>
        </p:nvGrpSpPr>
        <p:grpSpPr>
          <a:xfrm>
            <a:off x="6178138" y="1785062"/>
            <a:ext cx="1876568" cy="354842"/>
            <a:chOff x="1146412" y="3251579"/>
            <a:chExt cx="1876568" cy="35484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BBB68A0-218F-4DA8-72EA-B3FD98AD3414}"/>
                </a:ext>
              </a:extLst>
            </p:cNvPr>
            <p:cNvSpPr/>
            <p:nvPr/>
          </p:nvSpPr>
          <p:spPr>
            <a:xfrm>
              <a:off x="1146412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4B93FC3-EA0C-75BA-3B86-48C16C89B4F9}"/>
                </a:ext>
              </a:extLst>
            </p:cNvPr>
            <p:cNvSpPr/>
            <p:nvPr/>
          </p:nvSpPr>
          <p:spPr>
            <a:xfrm>
              <a:off x="1653654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26EB621-D56C-8AAB-EC13-83C8F17AD8D4}"/>
                </a:ext>
              </a:extLst>
            </p:cNvPr>
            <p:cNvSpPr/>
            <p:nvPr/>
          </p:nvSpPr>
          <p:spPr>
            <a:xfrm>
              <a:off x="2160896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78B3E8A-A241-2C25-F9BF-91BCDA635F5C}"/>
                </a:ext>
              </a:extLst>
            </p:cNvPr>
            <p:cNvSpPr/>
            <p:nvPr/>
          </p:nvSpPr>
          <p:spPr>
            <a:xfrm>
              <a:off x="2668138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CDD6A97-7FA6-99BF-0540-F70ECC864D7E}"/>
              </a:ext>
            </a:extLst>
          </p:cNvPr>
          <p:cNvSpPr txBox="1"/>
          <p:nvPr/>
        </p:nvSpPr>
        <p:spPr>
          <a:xfrm>
            <a:off x="9163924" y="1698651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</a:t>
            </a:r>
            <a:endParaRPr lang="LID4096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D6E8B6-D8A0-9737-D414-B92BCEA7AF11}"/>
              </a:ext>
            </a:extLst>
          </p:cNvPr>
          <p:cNvSpPr txBox="1"/>
          <p:nvPr/>
        </p:nvSpPr>
        <p:spPr>
          <a:xfrm>
            <a:off x="9163924" y="234520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</a:t>
            </a:r>
            <a:endParaRPr lang="LID4096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3D5FAB-489B-0CFD-1E16-4203A4F3567C}"/>
              </a:ext>
            </a:extLst>
          </p:cNvPr>
          <p:cNvSpPr txBox="1"/>
          <p:nvPr/>
        </p:nvSpPr>
        <p:spPr>
          <a:xfrm>
            <a:off x="9163924" y="2992093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  <a:endParaRPr lang="LID4096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84B45-B7F0-6A37-0F46-59FB004BC671}"/>
              </a:ext>
            </a:extLst>
          </p:cNvPr>
          <p:cNvSpPr txBox="1"/>
          <p:nvPr/>
        </p:nvSpPr>
        <p:spPr>
          <a:xfrm>
            <a:off x="9163924" y="363881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  <a:endParaRPr lang="LID4096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B2562F-4AB6-DD60-90ED-5AFB6F40EE61}"/>
              </a:ext>
            </a:extLst>
          </p:cNvPr>
          <p:cNvSpPr txBox="1"/>
          <p:nvPr/>
        </p:nvSpPr>
        <p:spPr>
          <a:xfrm>
            <a:off x="9163924" y="428553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</a:t>
            </a:r>
            <a:endParaRPr lang="LID4096" sz="28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1BE8E20-DD08-9EAB-DA59-63DDD9D16EA9}"/>
              </a:ext>
            </a:extLst>
          </p:cNvPr>
          <p:cNvSpPr/>
          <p:nvPr/>
        </p:nvSpPr>
        <p:spPr>
          <a:xfrm>
            <a:off x="5574044" y="3687482"/>
            <a:ext cx="4081926" cy="468571"/>
          </a:xfrm>
          <a:custGeom>
            <a:avLst/>
            <a:gdLst>
              <a:gd name="connsiteX0" fmla="*/ 0 w 4081926"/>
              <a:gd name="connsiteY0" fmla="*/ 78097 h 468571"/>
              <a:gd name="connsiteX1" fmla="*/ 78097 w 4081926"/>
              <a:gd name="connsiteY1" fmla="*/ 0 h 468571"/>
              <a:gd name="connsiteX2" fmla="*/ 732386 w 4081926"/>
              <a:gd name="connsiteY2" fmla="*/ 0 h 468571"/>
              <a:gd name="connsiteX3" fmla="*/ 1386674 w 4081926"/>
              <a:gd name="connsiteY3" fmla="*/ 0 h 468571"/>
              <a:gd name="connsiteX4" fmla="*/ 2119478 w 4081926"/>
              <a:gd name="connsiteY4" fmla="*/ 0 h 468571"/>
              <a:gd name="connsiteX5" fmla="*/ 2655994 w 4081926"/>
              <a:gd name="connsiteY5" fmla="*/ 0 h 468571"/>
              <a:gd name="connsiteX6" fmla="*/ 3310283 w 4081926"/>
              <a:gd name="connsiteY6" fmla="*/ 0 h 468571"/>
              <a:gd name="connsiteX7" fmla="*/ 4003829 w 4081926"/>
              <a:gd name="connsiteY7" fmla="*/ 0 h 468571"/>
              <a:gd name="connsiteX8" fmla="*/ 4081926 w 4081926"/>
              <a:gd name="connsiteY8" fmla="*/ 78097 h 468571"/>
              <a:gd name="connsiteX9" fmla="*/ 4081926 w 4081926"/>
              <a:gd name="connsiteY9" fmla="*/ 390474 h 468571"/>
              <a:gd name="connsiteX10" fmla="*/ 4003829 w 4081926"/>
              <a:gd name="connsiteY10" fmla="*/ 468571 h 468571"/>
              <a:gd name="connsiteX11" fmla="*/ 3388798 w 4081926"/>
              <a:gd name="connsiteY11" fmla="*/ 468571 h 468571"/>
              <a:gd name="connsiteX12" fmla="*/ 2695252 w 4081926"/>
              <a:gd name="connsiteY12" fmla="*/ 468571 h 468571"/>
              <a:gd name="connsiteX13" fmla="*/ 2040963 w 4081926"/>
              <a:gd name="connsiteY13" fmla="*/ 468571 h 468571"/>
              <a:gd name="connsiteX14" fmla="*/ 1347417 w 4081926"/>
              <a:gd name="connsiteY14" fmla="*/ 468571 h 468571"/>
              <a:gd name="connsiteX15" fmla="*/ 771643 w 4081926"/>
              <a:gd name="connsiteY15" fmla="*/ 468571 h 468571"/>
              <a:gd name="connsiteX16" fmla="*/ 78097 w 4081926"/>
              <a:gd name="connsiteY16" fmla="*/ 468571 h 468571"/>
              <a:gd name="connsiteX17" fmla="*/ 0 w 4081926"/>
              <a:gd name="connsiteY17" fmla="*/ 390474 h 468571"/>
              <a:gd name="connsiteX18" fmla="*/ 0 w 4081926"/>
              <a:gd name="connsiteY18" fmla="*/ 78097 h 46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81926" h="468571" extrusionOk="0">
                <a:moveTo>
                  <a:pt x="0" y="78097"/>
                </a:moveTo>
                <a:cubicBezTo>
                  <a:pt x="-5917" y="33240"/>
                  <a:pt x="29245" y="8218"/>
                  <a:pt x="78097" y="0"/>
                </a:cubicBezTo>
                <a:cubicBezTo>
                  <a:pt x="355002" y="2738"/>
                  <a:pt x="554934" y="31592"/>
                  <a:pt x="732386" y="0"/>
                </a:cubicBezTo>
                <a:cubicBezTo>
                  <a:pt x="909838" y="-31592"/>
                  <a:pt x="1159652" y="-6351"/>
                  <a:pt x="1386674" y="0"/>
                </a:cubicBezTo>
                <a:cubicBezTo>
                  <a:pt x="1613696" y="6351"/>
                  <a:pt x="1894964" y="19064"/>
                  <a:pt x="2119478" y="0"/>
                </a:cubicBezTo>
                <a:cubicBezTo>
                  <a:pt x="2343992" y="-19064"/>
                  <a:pt x="2514632" y="23627"/>
                  <a:pt x="2655994" y="0"/>
                </a:cubicBezTo>
                <a:cubicBezTo>
                  <a:pt x="2797356" y="-23627"/>
                  <a:pt x="3021947" y="6898"/>
                  <a:pt x="3310283" y="0"/>
                </a:cubicBezTo>
                <a:cubicBezTo>
                  <a:pt x="3598619" y="-6898"/>
                  <a:pt x="3834533" y="22405"/>
                  <a:pt x="4003829" y="0"/>
                </a:cubicBezTo>
                <a:cubicBezTo>
                  <a:pt x="4050294" y="5693"/>
                  <a:pt x="4084547" y="27462"/>
                  <a:pt x="4081926" y="78097"/>
                </a:cubicBezTo>
                <a:cubicBezTo>
                  <a:pt x="4075588" y="228904"/>
                  <a:pt x="4071888" y="267363"/>
                  <a:pt x="4081926" y="390474"/>
                </a:cubicBezTo>
                <a:cubicBezTo>
                  <a:pt x="4075927" y="433711"/>
                  <a:pt x="4047371" y="467278"/>
                  <a:pt x="4003829" y="468571"/>
                </a:cubicBezTo>
                <a:cubicBezTo>
                  <a:pt x="3698697" y="466189"/>
                  <a:pt x="3694637" y="477500"/>
                  <a:pt x="3388798" y="468571"/>
                </a:cubicBezTo>
                <a:cubicBezTo>
                  <a:pt x="3082959" y="459642"/>
                  <a:pt x="2891656" y="443160"/>
                  <a:pt x="2695252" y="468571"/>
                </a:cubicBezTo>
                <a:cubicBezTo>
                  <a:pt x="2498848" y="493982"/>
                  <a:pt x="2304623" y="464136"/>
                  <a:pt x="2040963" y="468571"/>
                </a:cubicBezTo>
                <a:cubicBezTo>
                  <a:pt x="1777303" y="473006"/>
                  <a:pt x="1598597" y="461957"/>
                  <a:pt x="1347417" y="468571"/>
                </a:cubicBezTo>
                <a:cubicBezTo>
                  <a:pt x="1096237" y="475185"/>
                  <a:pt x="927271" y="495282"/>
                  <a:pt x="771643" y="468571"/>
                </a:cubicBezTo>
                <a:cubicBezTo>
                  <a:pt x="616015" y="441860"/>
                  <a:pt x="238562" y="452236"/>
                  <a:pt x="78097" y="468571"/>
                </a:cubicBezTo>
                <a:cubicBezTo>
                  <a:pt x="36377" y="474737"/>
                  <a:pt x="-4789" y="436176"/>
                  <a:pt x="0" y="390474"/>
                </a:cubicBezTo>
                <a:cubicBezTo>
                  <a:pt x="-3031" y="323656"/>
                  <a:pt x="11081" y="154959"/>
                  <a:pt x="0" y="78097"/>
                </a:cubicBezTo>
                <a:close/>
              </a:path>
            </a:pathLst>
          </a:custGeom>
          <a:noFill/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1393563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D3F9B5-77BB-C2E1-E89B-414C1EBE2315}"/>
              </a:ext>
            </a:extLst>
          </p:cNvPr>
          <p:cNvCxnSpPr>
            <a:cxnSpLocks/>
          </p:cNvCxnSpPr>
          <p:nvPr/>
        </p:nvCxnSpPr>
        <p:spPr>
          <a:xfrm>
            <a:off x="10447856" y="1175736"/>
            <a:ext cx="0" cy="36998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21D48F1-654B-0CBD-0706-895DD92F500C}"/>
              </a:ext>
            </a:extLst>
          </p:cNvPr>
          <p:cNvSpPr txBox="1"/>
          <p:nvPr/>
        </p:nvSpPr>
        <p:spPr>
          <a:xfrm>
            <a:off x="10539822" y="1168670"/>
            <a:ext cx="151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</a:t>
            </a:r>
            <a:endParaRPr lang="LID4096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ABC875-1D7B-F2D8-9F82-90F8AC8CD155}"/>
              </a:ext>
            </a:extLst>
          </p:cNvPr>
          <p:cNvSpPr txBox="1"/>
          <p:nvPr/>
        </p:nvSpPr>
        <p:spPr>
          <a:xfrm>
            <a:off x="9444645" y="5448604"/>
            <a:ext cx="20064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Divide by 20</a:t>
            </a:r>
          </a:p>
          <a:p>
            <a:pPr algn="ctr"/>
            <a:r>
              <a:rPr lang="en-GB" baseline="30000" dirty="0"/>
              <a:t>(sum of ways to see W,L,W)</a:t>
            </a:r>
            <a:endParaRPr lang="LID4096" baseline="30000" dirty="0"/>
          </a:p>
        </p:txBody>
      </p:sp>
      <p:sp>
        <p:nvSpPr>
          <p:cNvPr id="48" name="Arrow: Curved Up 47">
            <a:extLst>
              <a:ext uri="{FF2B5EF4-FFF2-40B4-BE49-F238E27FC236}">
                <a16:creationId xmlns:a16="http://schemas.microsoft.com/office/drawing/2014/main" id="{A367D1EF-8A84-85C7-D0E1-E0A195DD1238}"/>
              </a:ext>
            </a:extLst>
          </p:cNvPr>
          <p:cNvSpPr/>
          <p:nvPr/>
        </p:nvSpPr>
        <p:spPr>
          <a:xfrm>
            <a:off x="9299547" y="4783511"/>
            <a:ext cx="2169297" cy="590688"/>
          </a:xfrm>
          <a:prstGeom prst="curvedUp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0AF7D1-0E63-26ED-50AC-5F1F6A655941}"/>
              </a:ext>
            </a:extLst>
          </p:cNvPr>
          <p:cNvSpPr txBox="1"/>
          <p:nvPr/>
        </p:nvSpPr>
        <p:spPr>
          <a:xfrm>
            <a:off x="11092940" y="169172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</a:t>
            </a:r>
            <a:endParaRPr lang="LID4096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CC0997-38A1-6DCD-EC99-CA0C6B85E1EC}"/>
              </a:ext>
            </a:extLst>
          </p:cNvPr>
          <p:cNvSpPr txBox="1"/>
          <p:nvPr/>
        </p:nvSpPr>
        <p:spPr>
          <a:xfrm>
            <a:off x="11092940" y="2338274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0.15</a:t>
            </a:r>
            <a:endParaRPr lang="LID4096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140580-FFB6-5697-77E5-168C2AA2619E}"/>
              </a:ext>
            </a:extLst>
          </p:cNvPr>
          <p:cNvSpPr txBox="1"/>
          <p:nvPr/>
        </p:nvSpPr>
        <p:spPr>
          <a:xfrm>
            <a:off x="11092940" y="2985167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0.40</a:t>
            </a:r>
            <a:endParaRPr lang="LID4096" sz="2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AF1FD2-190F-C55B-E7D6-9FE84938F5FE}"/>
              </a:ext>
            </a:extLst>
          </p:cNvPr>
          <p:cNvSpPr txBox="1"/>
          <p:nvPr/>
        </p:nvSpPr>
        <p:spPr>
          <a:xfrm>
            <a:off x="11092940" y="3631888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0.45</a:t>
            </a:r>
            <a:endParaRPr lang="LID4096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6C8FAA-3EF9-9DD9-D8D5-D00B15A6E2C1}"/>
              </a:ext>
            </a:extLst>
          </p:cNvPr>
          <p:cNvSpPr txBox="1"/>
          <p:nvPr/>
        </p:nvSpPr>
        <p:spPr>
          <a:xfrm>
            <a:off x="11092940" y="4278609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</a:t>
            </a:r>
            <a:endParaRPr lang="LID4096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277932-5A23-01C4-DDB5-8237C95410CB}"/>
                  </a:ext>
                </a:extLst>
              </p:cNvPr>
              <p:cNvSpPr txBox="1"/>
              <p:nvPr/>
            </p:nvSpPr>
            <p:spPr>
              <a:xfrm>
                <a:off x="449502" y="5249606"/>
                <a:ext cx="6094428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𝑤𝑎𝑦𝑠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𝑝𝑟𝑜𝑑𝑢𝑐𝑒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𝑤𝑎𝑦𝑠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𝑝𝑟𝑜𝑑𝑢𝑐𝑒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277932-5A23-01C4-DDB5-8237C954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02" y="5249606"/>
                <a:ext cx="6094428" cy="667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14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1" grpId="0"/>
      <p:bldP spid="32" grpId="0"/>
      <p:bldP spid="38" grpId="0"/>
      <p:bldP spid="39" grpId="0"/>
      <p:bldP spid="40" grpId="0"/>
      <p:bldP spid="41" grpId="0"/>
      <p:bldP spid="42" grpId="0"/>
      <p:bldP spid="43" grpId="0" animBg="1"/>
      <p:bldP spid="46" grpId="0"/>
      <p:bldP spid="47" grpId="0"/>
      <p:bldP spid="48" grpId="0" animBg="1"/>
      <p:bldP spid="49" grpId="0"/>
      <p:bldP spid="50" grpId="0"/>
      <p:bldP spid="51" grpId="0"/>
      <p:bldP spid="52" grpId="0"/>
      <p:bldP spid="5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FE2C8-173A-B62D-4FB7-20D828FB6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E09A-8BA2-D16D-1BCF-63194AF5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Probability distributions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97E89-0C29-C399-D287-75FA3C74AEF8}"/>
              </a:ext>
            </a:extLst>
          </p:cNvPr>
          <p:cNvSpPr txBox="1"/>
          <p:nvPr/>
        </p:nvSpPr>
        <p:spPr>
          <a:xfrm>
            <a:off x="1010023" y="1787575"/>
            <a:ext cx="206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Possible D4 globes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AAC42E-A9CC-EC06-7A25-C0103E782CE9}"/>
              </a:ext>
            </a:extLst>
          </p:cNvPr>
          <p:cNvSpPr/>
          <p:nvPr/>
        </p:nvSpPr>
        <p:spPr>
          <a:xfrm>
            <a:off x="1092161" y="3060039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B9FB70-EFED-3962-40D5-0B0868937AF7}"/>
              </a:ext>
            </a:extLst>
          </p:cNvPr>
          <p:cNvSpPr/>
          <p:nvPr/>
        </p:nvSpPr>
        <p:spPr>
          <a:xfrm>
            <a:off x="1599403" y="3060039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1B36C-424D-59E7-A3E0-66DAD473DE75}"/>
              </a:ext>
            </a:extLst>
          </p:cNvPr>
          <p:cNvSpPr/>
          <p:nvPr/>
        </p:nvSpPr>
        <p:spPr>
          <a:xfrm>
            <a:off x="2106645" y="3060039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2D67AE-D21E-0864-3022-38545A3B8152}"/>
              </a:ext>
            </a:extLst>
          </p:cNvPr>
          <p:cNvSpPr/>
          <p:nvPr/>
        </p:nvSpPr>
        <p:spPr>
          <a:xfrm>
            <a:off x="2613887" y="3060039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0CE912-3B6D-04CE-01DD-251BA68CD66D}"/>
              </a:ext>
            </a:extLst>
          </p:cNvPr>
          <p:cNvSpPr/>
          <p:nvPr/>
        </p:nvSpPr>
        <p:spPr>
          <a:xfrm>
            <a:off x="1092161" y="3707487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145026-0CB4-6C4A-5E12-55B640C77645}"/>
              </a:ext>
            </a:extLst>
          </p:cNvPr>
          <p:cNvSpPr/>
          <p:nvPr/>
        </p:nvSpPr>
        <p:spPr>
          <a:xfrm>
            <a:off x="1599403" y="3707487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C32CFE-3968-61E9-3F0B-BF931878859B}"/>
              </a:ext>
            </a:extLst>
          </p:cNvPr>
          <p:cNvSpPr/>
          <p:nvPr/>
        </p:nvSpPr>
        <p:spPr>
          <a:xfrm>
            <a:off x="2106645" y="3707487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A8818C-5F26-69CE-03F6-519C8F29D3A7}"/>
              </a:ext>
            </a:extLst>
          </p:cNvPr>
          <p:cNvSpPr/>
          <p:nvPr/>
        </p:nvSpPr>
        <p:spPr>
          <a:xfrm>
            <a:off x="2613887" y="3707487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743FC-82C6-E306-B9C9-F8C23CF49CC5}"/>
              </a:ext>
            </a:extLst>
          </p:cNvPr>
          <p:cNvSpPr/>
          <p:nvPr/>
        </p:nvSpPr>
        <p:spPr>
          <a:xfrm>
            <a:off x="1092161" y="4354935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7657DE-C7BC-59FF-6FED-CBA22D6A52CB}"/>
              </a:ext>
            </a:extLst>
          </p:cNvPr>
          <p:cNvSpPr/>
          <p:nvPr/>
        </p:nvSpPr>
        <p:spPr>
          <a:xfrm>
            <a:off x="1599403" y="4354935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908931-71A4-6626-CFD1-BF4EC43840EB}"/>
              </a:ext>
            </a:extLst>
          </p:cNvPr>
          <p:cNvSpPr/>
          <p:nvPr/>
        </p:nvSpPr>
        <p:spPr>
          <a:xfrm>
            <a:off x="2106645" y="4354935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1BC7A5-32E2-B10D-83D8-D3CF344CA7CE}"/>
              </a:ext>
            </a:extLst>
          </p:cNvPr>
          <p:cNvSpPr/>
          <p:nvPr/>
        </p:nvSpPr>
        <p:spPr>
          <a:xfrm>
            <a:off x="2613887" y="4354935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257AA0-55F2-5615-687F-FAE32945A4A6}"/>
              </a:ext>
            </a:extLst>
          </p:cNvPr>
          <p:cNvSpPr/>
          <p:nvPr/>
        </p:nvSpPr>
        <p:spPr>
          <a:xfrm>
            <a:off x="1103111" y="500238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EC988-27AE-B5B4-19E0-C95FDF96EC3D}"/>
              </a:ext>
            </a:extLst>
          </p:cNvPr>
          <p:cNvSpPr/>
          <p:nvPr/>
        </p:nvSpPr>
        <p:spPr>
          <a:xfrm>
            <a:off x="1610353" y="500238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A12E7D-6FE2-4858-ED2F-AD5E051A1144}"/>
              </a:ext>
            </a:extLst>
          </p:cNvPr>
          <p:cNvSpPr/>
          <p:nvPr/>
        </p:nvSpPr>
        <p:spPr>
          <a:xfrm>
            <a:off x="2117595" y="500238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ED12E2-2F87-9411-58F3-46E57F046EC6}"/>
              </a:ext>
            </a:extLst>
          </p:cNvPr>
          <p:cNvSpPr/>
          <p:nvPr/>
        </p:nvSpPr>
        <p:spPr>
          <a:xfrm>
            <a:off x="2624837" y="500238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A9F08-C936-2E11-7BBE-4FA86F5D85E9}"/>
              </a:ext>
            </a:extLst>
          </p:cNvPr>
          <p:cNvSpPr txBox="1"/>
          <p:nvPr/>
        </p:nvSpPr>
        <p:spPr>
          <a:xfrm>
            <a:off x="541499" y="233131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1.</a:t>
            </a:r>
            <a:endParaRPr lang="LID4096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40E368-68ED-79AB-2FA8-DB7A4D2C16FA}"/>
              </a:ext>
            </a:extLst>
          </p:cNvPr>
          <p:cNvSpPr txBox="1"/>
          <p:nvPr/>
        </p:nvSpPr>
        <p:spPr>
          <a:xfrm>
            <a:off x="541499" y="29778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2.</a:t>
            </a:r>
            <a:endParaRPr lang="LID4096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BF31-1531-C2DE-5508-968661960493}"/>
              </a:ext>
            </a:extLst>
          </p:cNvPr>
          <p:cNvSpPr txBox="1"/>
          <p:nvPr/>
        </p:nvSpPr>
        <p:spPr>
          <a:xfrm>
            <a:off x="541499" y="3624753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3.</a:t>
            </a:r>
            <a:endParaRPr lang="LID4096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D553E0-7A9B-B1C2-0B73-109D82389D42}"/>
              </a:ext>
            </a:extLst>
          </p:cNvPr>
          <p:cNvSpPr txBox="1"/>
          <p:nvPr/>
        </p:nvSpPr>
        <p:spPr>
          <a:xfrm>
            <a:off x="541499" y="4271474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4.</a:t>
            </a:r>
            <a:endParaRPr lang="LID4096" sz="28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41D453-84E0-34E1-DA00-B546EE03E4D6}"/>
              </a:ext>
            </a:extLst>
          </p:cNvPr>
          <p:cNvCxnSpPr>
            <a:cxnSpLocks/>
          </p:cNvCxnSpPr>
          <p:nvPr/>
        </p:nvCxnSpPr>
        <p:spPr>
          <a:xfrm>
            <a:off x="646131" y="2211293"/>
            <a:ext cx="43621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BD6C1C1-8623-1CB5-8048-C33461A54F32}"/>
              </a:ext>
            </a:extLst>
          </p:cNvPr>
          <p:cNvCxnSpPr>
            <a:cxnSpLocks/>
          </p:cNvCxnSpPr>
          <p:nvPr/>
        </p:nvCxnSpPr>
        <p:spPr>
          <a:xfrm>
            <a:off x="3159549" y="1803265"/>
            <a:ext cx="0" cy="36998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1BD7C7-2213-8419-2DE4-B759CB763209}"/>
              </a:ext>
            </a:extLst>
          </p:cNvPr>
          <p:cNvSpPr txBox="1"/>
          <p:nvPr/>
        </p:nvSpPr>
        <p:spPr>
          <a:xfrm>
            <a:off x="541499" y="4918195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5.</a:t>
            </a:r>
            <a:endParaRPr lang="LID4096" sz="28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E0DE70-AB22-461B-9996-6436E4DFEF35}"/>
              </a:ext>
            </a:extLst>
          </p:cNvPr>
          <p:cNvGrpSpPr/>
          <p:nvPr/>
        </p:nvGrpSpPr>
        <p:grpSpPr>
          <a:xfrm>
            <a:off x="1092161" y="2412591"/>
            <a:ext cx="1876568" cy="354842"/>
            <a:chOff x="1146412" y="3251579"/>
            <a:chExt cx="1876568" cy="35484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0BF634C-10A5-0DE7-B564-B2A8F9BB9353}"/>
                </a:ext>
              </a:extLst>
            </p:cNvPr>
            <p:cNvSpPr/>
            <p:nvPr/>
          </p:nvSpPr>
          <p:spPr>
            <a:xfrm>
              <a:off x="1146412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60BA2AB-58D9-015C-5A52-EF6BDEAFD4A2}"/>
                </a:ext>
              </a:extLst>
            </p:cNvPr>
            <p:cNvSpPr/>
            <p:nvPr/>
          </p:nvSpPr>
          <p:spPr>
            <a:xfrm>
              <a:off x="1653654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1CFDDA6-4B4B-0DD9-C27B-0DFDFD8DC2B1}"/>
                </a:ext>
              </a:extLst>
            </p:cNvPr>
            <p:cNvSpPr/>
            <p:nvPr/>
          </p:nvSpPr>
          <p:spPr>
            <a:xfrm>
              <a:off x="2160896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2D797F0-3037-A24E-38D0-854F21D42719}"/>
                </a:ext>
              </a:extLst>
            </p:cNvPr>
            <p:cNvSpPr/>
            <p:nvPr/>
          </p:nvSpPr>
          <p:spPr>
            <a:xfrm>
              <a:off x="2668138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EEA1A8B-C720-6FCC-4CAD-27F864B44058}"/>
              </a:ext>
            </a:extLst>
          </p:cNvPr>
          <p:cNvSpPr txBox="1"/>
          <p:nvPr/>
        </p:nvSpPr>
        <p:spPr>
          <a:xfrm>
            <a:off x="3260481" y="1796199"/>
            <a:ext cx="151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Probability</a:t>
            </a:r>
            <a:endParaRPr lang="LID4096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C342E7-B4FB-0B56-83E9-C7C627E25F9C}"/>
              </a:ext>
            </a:extLst>
          </p:cNvPr>
          <p:cNvSpPr txBox="1"/>
          <p:nvPr/>
        </p:nvSpPr>
        <p:spPr>
          <a:xfrm>
            <a:off x="3813599" y="231925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</a:t>
            </a:r>
            <a:endParaRPr lang="LID4096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30903-588F-1A3A-7E90-8E67E60CD886}"/>
              </a:ext>
            </a:extLst>
          </p:cNvPr>
          <p:cNvSpPr txBox="1"/>
          <p:nvPr/>
        </p:nvSpPr>
        <p:spPr>
          <a:xfrm>
            <a:off x="3813599" y="296580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0.15</a:t>
            </a:r>
            <a:endParaRPr lang="LID4096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B8C5C9-8BD0-5E4E-610B-50EB4D93A774}"/>
              </a:ext>
            </a:extLst>
          </p:cNvPr>
          <p:cNvSpPr txBox="1"/>
          <p:nvPr/>
        </p:nvSpPr>
        <p:spPr>
          <a:xfrm>
            <a:off x="3813599" y="3612696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0.40</a:t>
            </a:r>
            <a:endParaRPr lang="LID4096" sz="2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E8B18-0DE4-8E1E-70C2-9CA7562510D2}"/>
              </a:ext>
            </a:extLst>
          </p:cNvPr>
          <p:cNvSpPr txBox="1"/>
          <p:nvPr/>
        </p:nvSpPr>
        <p:spPr>
          <a:xfrm>
            <a:off x="3813599" y="4259417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0.45</a:t>
            </a:r>
            <a:endParaRPr lang="LID4096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9A42DC-9DE3-50EA-B60F-96BED26703B7}"/>
              </a:ext>
            </a:extLst>
          </p:cNvPr>
          <p:cNvSpPr txBox="1"/>
          <p:nvPr/>
        </p:nvSpPr>
        <p:spPr>
          <a:xfrm>
            <a:off x="3813599" y="4906138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0</a:t>
            </a:r>
            <a:endParaRPr lang="LID4096" sz="2800" dirty="0"/>
          </a:p>
        </p:txBody>
      </p:sp>
      <p:pic>
        <p:nvPicPr>
          <p:cNvPr id="54" name="Picture 53" descr="A graph with blue bars&#10;&#10;Description automatically generated">
            <a:extLst>
              <a:ext uri="{FF2B5EF4-FFF2-40B4-BE49-F238E27FC236}">
                <a16:creationId xmlns:a16="http://schemas.microsoft.com/office/drawing/2014/main" id="{72DDDEE4-9288-2773-42B9-C890D9A47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99" y="2285056"/>
            <a:ext cx="3972129" cy="337766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B6FDF9A-2097-9EA8-6256-B09ABFB0CB96}"/>
              </a:ext>
            </a:extLst>
          </p:cNvPr>
          <p:cNvSpPr txBox="1"/>
          <p:nvPr/>
        </p:nvSpPr>
        <p:spPr>
          <a:xfrm>
            <a:off x="7510704" y="1790606"/>
            <a:ext cx="258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Probability distribution</a:t>
            </a:r>
            <a:endParaRPr lang="LID4096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3C4A59-7E86-60FA-AC22-EA656FF30D92}"/>
              </a:ext>
            </a:extLst>
          </p:cNvPr>
          <p:cNvSpPr txBox="1"/>
          <p:nvPr/>
        </p:nvSpPr>
        <p:spPr>
          <a:xfrm>
            <a:off x="6927045" y="5743659"/>
            <a:ext cx="339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 list of the probabilities of all possible outcomes</a:t>
            </a:r>
            <a:endParaRPr lang="LID4096" i="1" dirty="0"/>
          </a:p>
        </p:txBody>
      </p:sp>
    </p:spTree>
    <p:extLst>
      <p:ext uri="{BB962C8B-B14F-4D97-AF65-F5344CB8AC3E}">
        <p14:creationId xmlns:p14="http://schemas.microsoft.com/office/powerpoint/2010/main" val="12580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EC18D-5D90-56A2-219E-4DA8FD3C1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0FC5-F6EC-4086-1B7D-00E3D08B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The globe is a die with infinite sides</a:t>
            </a:r>
            <a:endParaRPr lang="LID4096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C9169D-02FF-EA1C-1227-3F7434DF2322}"/>
              </a:ext>
            </a:extLst>
          </p:cNvPr>
          <p:cNvSpPr/>
          <p:nvPr/>
        </p:nvSpPr>
        <p:spPr>
          <a:xfrm>
            <a:off x="791570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FD5D9D-5C51-92C3-E84E-6C81FDC91472}"/>
              </a:ext>
            </a:extLst>
          </p:cNvPr>
          <p:cNvSpPr/>
          <p:nvPr/>
        </p:nvSpPr>
        <p:spPr>
          <a:xfrm>
            <a:off x="1298812" y="1344304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0ECDE5-61B3-44FA-84D3-5DF24D2179C2}"/>
              </a:ext>
            </a:extLst>
          </p:cNvPr>
          <p:cNvSpPr/>
          <p:nvPr/>
        </p:nvSpPr>
        <p:spPr>
          <a:xfrm>
            <a:off x="1806054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4457A8-DA5E-EEF1-4045-0C71B4668B34}"/>
              </a:ext>
            </a:extLst>
          </p:cNvPr>
          <p:cNvSpPr txBox="1"/>
          <p:nvPr/>
        </p:nvSpPr>
        <p:spPr>
          <a:xfrm>
            <a:off x="2313296" y="1344304"/>
            <a:ext cx="23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observed W, L, W</a:t>
            </a:r>
            <a:endParaRPr lang="LID4096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780F05-C16C-CB1B-B6D7-350F38C4B543}"/>
              </a:ext>
            </a:extLst>
          </p:cNvPr>
          <p:cNvGrpSpPr/>
          <p:nvPr/>
        </p:nvGrpSpPr>
        <p:grpSpPr>
          <a:xfrm>
            <a:off x="838200" y="2552295"/>
            <a:ext cx="758171" cy="789441"/>
            <a:chOff x="8125819" y="2079897"/>
            <a:chExt cx="1996416" cy="2078756"/>
          </a:xfrm>
        </p:grpSpPr>
        <p:sp>
          <p:nvSpPr>
            <p:cNvPr id="8" name="Isosceles Triangle 3">
              <a:extLst>
                <a:ext uri="{FF2B5EF4-FFF2-40B4-BE49-F238E27FC236}">
                  <a16:creationId xmlns:a16="http://schemas.microsoft.com/office/drawing/2014/main" id="{5A1A348C-3BA8-8ED4-9AEC-CD1E9D06BF29}"/>
                </a:ext>
              </a:extLst>
            </p:cNvPr>
            <p:cNvSpPr/>
            <p:nvPr/>
          </p:nvSpPr>
          <p:spPr>
            <a:xfrm rot="310875">
              <a:off x="8125819" y="2079897"/>
              <a:ext cx="1489968" cy="2078756"/>
            </a:xfrm>
            <a:custGeom>
              <a:avLst/>
              <a:gdLst>
                <a:gd name="connsiteX0" fmla="*/ 0 w 1487606"/>
                <a:gd name="connsiteY0" fmla="*/ 1781033 h 1781033"/>
                <a:gd name="connsiteX1" fmla="*/ 743803 w 1487606"/>
                <a:gd name="connsiteY1" fmla="*/ 0 h 1781033"/>
                <a:gd name="connsiteX2" fmla="*/ 1487606 w 1487606"/>
                <a:gd name="connsiteY2" fmla="*/ 1781033 h 1781033"/>
                <a:gd name="connsiteX3" fmla="*/ 0 w 1487606"/>
                <a:gd name="connsiteY3" fmla="*/ 1781033 h 1781033"/>
                <a:gd name="connsiteX0" fmla="*/ 0 w 1487606"/>
                <a:gd name="connsiteY0" fmla="*/ 2078756 h 2078756"/>
                <a:gd name="connsiteX1" fmla="*/ 1004586 w 1487606"/>
                <a:gd name="connsiteY1" fmla="*/ 0 h 2078756"/>
                <a:gd name="connsiteX2" fmla="*/ 1487606 w 1487606"/>
                <a:gd name="connsiteY2" fmla="*/ 2078756 h 2078756"/>
                <a:gd name="connsiteX3" fmla="*/ 0 w 1487606"/>
                <a:gd name="connsiteY3" fmla="*/ 2078756 h 2078756"/>
                <a:gd name="connsiteX0" fmla="*/ 0 w 1489968"/>
                <a:gd name="connsiteY0" fmla="*/ 1599339 h 2078756"/>
                <a:gd name="connsiteX1" fmla="*/ 1006948 w 1489968"/>
                <a:gd name="connsiteY1" fmla="*/ 0 h 2078756"/>
                <a:gd name="connsiteX2" fmla="*/ 1489968 w 1489968"/>
                <a:gd name="connsiteY2" fmla="*/ 2078756 h 2078756"/>
                <a:gd name="connsiteX3" fmla="*/ 0 w 1489968"/>
                <a:gd name="connsiteY3" fmla="*/ 1599339 h 207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9968" h="2078756">
                  <a:moveTo>
                    <a:pt x="0" y="1599339"/>
                  </a:moveTo>
                  <a:lnTo>
                    <a:pt x="1006948" y="0"/>
                  </a:lnTo>
                  <a:lnTo>
                    <a:pt x="1489968" y="2078756"/>
                  </a:lnTo>
                  <a:lnTo>
                    <a:pt x="0" y="1599339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Isosceles Triangle 4">
              <a:extLst>
                <a:ext uri="{FF2B5EF4-FFF2-40B4-BE49-F238E27FC236}">
                  <a16:creationId xmlns:a16="http://schemas.microsoft.com/office/drawing/2014/main" id="{7C46EA9B-E5F6-C909-992A-8167326C6EC6}"/>
                </a:ext>
              </a:extLst>
            </p:cNvPr>
            <p:cNvSpPr/>
            <p:nvPr/>
          </p:nvSpPr>
          <p:spPr>
            <a:xfrm rot="19164729">
              <a:off x="8845744" y="2284394"/>
              <a:ext cx="1113885" cy="1751514"/>
            </a:xfrm>
            <a:custGeom>
              <a:avLst/>
              <a:gdLst>
                <a:gd name="connsiteX0" fmla="*/ 0 w 1487606"/>
                <a:gd name="connsiteY0" fmla="*/ 1781033 h 1781033"/>
                <a:gd name="connsiteX1" fmla="*/ 743803 w 1487606"/>
                <a:gd name="connsiteY1" fmla="*/ 0 h 1781033"/>
                <a:gd name="connsiteX2" fmla="*/ 1487606 w 1487606"/>
                <a:gd name="connsiteY2" fmla="*/ 1781033 h 1781033"/>
                <a:gd name="connsiteX3" fmla="*/ 0 w 1487606"/>
                <a:gd name="connsiteY3" fmla="*/ 1781033 h 1781033"/>
                <a:gd name="connsiteX0" fmla="*/ 0 w 1149163"/>
                <a:gd name="connsiteY0" fmla="*/ 1781033 h 1781033"/>
                <a:gd name="connsiteX1" fmla="*/ 743803 w 1149163"/>
                <a:gd name="connsiteY1" fmla="*/ 0 h 1781033"/>
                <a:gd name="connsiteX2" fmla="*/ 1149163 w 1149163"/>
                <a:gd name="connsiteY2" fmla="*/ 1363929 h 1781033"/>
                <a:gd name="connsiteX3" fmla="*/ 0 w 1149163"/>
                <a:gd name="connsiteY3" fmla="*/ 1781033 h 1781033"/>
                <a:gd name="connsiteX0" fmla="*/ 0 w 944179"/>
                <a:gd name="connsiteY0" fmla="*/ 1781033 h 1781033"/>
                <a:gd name="connsiteX1" fmla="*/ 743803 w 944179"/>
                <a:gd name="connsiteY1" fmla="*/ 0 h 1781033"/>
                <a:gd name="connsiteX2" fmla="*/ 944179 w 944179"/>
                <a:gd name="connsiteY2" fmla="*/ 1529771 h 1781033"/>
                <a:gd name="connsiteX3" fmla="*/ 0 w 944179"/>
                <a:gd name="connsiteY3" fmla="*/ 1781033 h 1781033"/>
                <a:gd name="connsiteX0" fmla="*/ 0 w 1109432"/>
                <a:gd name="connsiteY0" fmla="*/ 1809245 h 1809245"/>
                <a:gd name="connsiteX1" fmla="*/ 1109432 w 1109432"/>
                <a:gd name="connsiteY1" fmla="*/ 0 h 1809245"/>
                <a:gd name="connsiteX2" fmla="*/ 944179 w 1109432"/>
                <a:gd name="connsiteY2" fmla="*/ 1557983 h 1809245"/>
                <a:gd name="connsiteX3" fmla="*/ 0 w 1109432"/>
                <a:gd name="connsiteY3" fmla="*/ 1809245 h 1809245"/>
                <a:gd name="connsiteX0" fmla="*/ 0 w 1109432"/>
                <a:gd name="connsiteY0" fmla="*/ 1809245 h 1809245"/>
                <a:gd name="connsiteX1" fmla="*/ 1109432 w 1109432"/>
                <a:gd name="connsiteY1" fmla="*/ 0 h 1809245"/>
                <a:gd name="connsiteX2" fmla="*/ 1001182 w 1109432"/>
                <a:gd name="connsiteY2" fmla="*/ 1606820 h 1809245"/>
                <a:gd name="connsiteX3" fmla="*/ 0 w 1109432"/>
                <a:gd name="connsiteY3" fmla="*/ 1809245 h 1809245"/>
                <a:gd name="connsiteX0" fmla="*/ 0 w 1059110"/>
                <a:gd name="connsiteY0" fmla="*/ 1771485 h 1771485"/>
                <a:gd name="connsiteX1" fmla="*/ 1059110 w 1059110"/>
                <a:gd name="connsiteY1" fmla="*/ 0 h 1771485"/>
                <a:gd name="connsiteX2" fmla="*/ 950860 w 1059110"/>
                <a:gd name="connsiteY2" fmla="*/ 1606820 h 1771485"/>
                <a:gd name="connsiteX3" fmla="*/ 0 w 1059110"/>
                <a:gd name="connsiteY3" fmla="*/ 1771485 h 1771485"/>
                <a:gd name="connsiteX0" fmla="*/ 0 w 1107961"/>
                <a:gd name="connsiteY0" fmla="*/ 1765576 h 1765576"/>
                <a:gd name="connsiteX1" fmla="*/ 1107961 w 1107961"/>
                <a:gd name="connsiteY1" fmla="*/ 0 h 1765576"/>
                <a:gd name="connsiteX2" fmla="*/ 999711 w 1107961"/>
                <a:gd name="connsiteY2" fmla="*/ 1606820 h 1765576"/>
                <a:gd name="connsiteX3" fmla="*/ 0 w 1107961"/>
                <a:gd name="connsiteY3" fmla="*/ 1765576 h 1765576"/>
                <a:gd name="connsiteX0" fmla="*/ 0 w 1113885"/>
                <a:gd name="connsiteY0" fmla="*/ 1751514 h 1751514"/>
                <a:gd name="connsiteX1" fmla="*/ 1113885 w 1113885"/>
                <a:gd name="connsiteY1" fmla="*/ 0 h 1751514"/>
                <a:gd name="connsiteX2" fmla="*/ 999711 w 1113885"/>
                <a:gd name="connsiteY2" fmla="*/ 1592758 h 1751514"/>
                <a:gd name="connsiteX3" fmla="*/ 0 w 1113885"/>
                <a:gd name="connsiteY3" fmla="*/ 1751514 h 1751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885" h="1751514">
                  <a:moveTo>
                    <a:pt x="0" y="1751514"/>
                  </a:moveTo>
                  <a:lnTo>
                    <a:pt x="1113885" y="0"/>
                  </a:lnTo>
                  <a:lnTo>
                    <a:pt x="999711" y="1592758"/>
                  </a:lnTo>
                  <a:lnTo>
                    <a:pt x="0" y="17515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642F37-0BE5-C7F6-82D4-7EE429E66CDC}"/>
                </a:ext>
              </a:extLst>
            </p:cNvPr>
            <p:cNvSpPr txBox="1"/>
            <p:nvPr/>
          </p:nvSpPr>
          <p:spPr>
            <a:xfrm rot="1579279">
              <a:off x="8541327" y="2732164"/>
              <a:ext cx="845052" cy="1053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/>
                <a:t>1</a:t>
              </a:r>
              <a:endParaRPr lang="LID4096" sz="20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4DAAF9-AF15-59DB-EC3D-303FD93AFFBB}"/>
                </a:ext>
              </a:extLst>
            </p:cNvPr>
            <p:cNvSpPr txBox="1"/>
            <p:nvPr/>
          </p:nvSpPr>
          <p:spPr>
            <a:xfrm rot="18901472">
              <a:off x="9277183" y="2633367"/>
              <a:ext cx="845052" cy="1053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/>
                <a:t>4</a:t>
              </a:r>
              <a:endParaRPr lang="LID4096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D7601D-D66C-9286-84C9-875FD37D5C9E}"/>
                  </a:ext>
                </a:extLst>
              </p:cNvPr>
              <p:cNvSpPr txBox="1"/>
              <p:nvPr/>
            </p:nvSpPr>
            <p:spPr>
              <a:xfrm>
                <a:off x="5172075" y="1242321"/>
                <a:ext cx="5355312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𝑤𝑎𝑦𝑠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𝑝𝑟𝑜𝑑𝑢𝑐𝑒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𝑤𝑎𝑦𝑠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𝑝𝑟𝑜𝑑𝑢𝑐𝑒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LID4096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D7601D-D66C-9286-84C9-875FD37D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075" y="1242321"/>
                <a:ext cx="5355312" cy="575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43844B-6252-9313-DDC0-F950CFBD9DCF}"/>
                  </a:ext>
                </a:extLst>
              </p:cNvPr>
              <p:cNvSpPr txBox="1"/>
              <p:nvPr/>
            </p:nvSpPr>
            <p:spPr>
              <a:xfrm>
                <a:off x="759229" y="3724267"/>
                <a:ext cx="5216364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𝑤𝑎𝑦𝑠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𝑝𝑟𝑜𝑑𝑢𝑐𝑒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(4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(4−4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LID4096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43844B-6252-9313-DDC0-F950CFBD9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9" y="3724267"/>
                <a:ext cx="5216364" cy="281937"/>
              </a:xfrm>
              <a:prstGeom prst="rect">
                <a:avLst/>
              </a:prstGeom>
              <a:blipFill>
                <a:blip r:embed="rId3"/>
                <a:stretch>
                  <a:fillRect l="-702" t="-4348" r="-117" b="-3478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9B1940-0F3E-AD04-784C-DB942EF8CF25}"/>
                  </a:ext>
                </a:extLst>
              </p:cNvPr>
              <p:cNvSpPr txBox="1"/>
              <p:nvPr/>
            </p:nvSpPr>
            <p:spPr>
              <a:xfrm>
                <a:off x="759229" y="4978997"/>
                <a:ext cx="5147884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𝑤𝑎𝑦𝑠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𝑝𝑟𝑜𝑑𝑢𝑐𝑒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LID4096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9B1940-0F3E-AD04-784C-DB942EF8C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9" y="4978997"/>
                <a:ext cx="5147884" cy="281937"/>
              </a:xfrm>
              <a:prstGeom prst="rect">
                <a:avLst/>
              </a:prstGeom>
              <a:blipFill>
                <a:blip r:embed="rId4"/>
                <a:stretch>
                  <a:fillRect l="-711" t="-4348" r="-118" b="-3478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B3FC77A-C726-044F-599B-445DA0CF378C}"/>
              </a:ext>
            </a:extLst>
          </p:cNvPr>
          <p:cNvSpPr txBox="1"/>
          <p:nvPr/>
        </p:nvSpPr>
        <p:spPr>
          <a:xfrm>
            <a:off x="759229" y="5359807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 = number of sides on the dice</a:t>
            </a:r>
            <a:endParaRPr lang="LID4096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EDCD8E-40A0-14FF-6AD0-01B869393D5E}"/>
              </a:ext>
            </a:extLst>
          </p:cNvPr>
          <p:cNvSpPr txBox="1"/>
          <p:nvPr/>
        </p:nvSpPr>
        <p:spPr>
          <a:xfrm>
            <a:off x="759229" y="4105468"/>
            <a:ext cx="282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 = number of water observations</a:t>
            </a:r>
          </a:p>
          <a:p>
            <a:r>
              <a:rPr lang="en-GB" sz="1400" dirty="0"/>
              <a:t>L = number of land observations</a:t>
            </a:r>
            <a:endParaRPr lang="LID4096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98F452-E5CA-7C9C-808D-C5EABC03FB5A}"/>
              </a:ext>
            </a:extLst>
          </p:cNvPr>
          <p:cNvSpPr txBox="1"/>
          <p:nvPr/>
        </p:nvSpPr>
        <p:spPr>
          <a:xfrm>
            <a:off x="7031081" y="2860547"/>
            <a:ext cx="4151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round globe = an infinite-sided die</a:t>
            </a:r>
          </a:p>
          <a:p>
            <a:endParaRPr lang="en-GB" dirty="0"/>
          </a:p>
          <a:p>
            <a:r>
              <a:rPr lang="en-GB" dirty="0"/>
              <a:t>The counting math quickly becomes less tractable</a:t>
            </a:r>
          </a:p>
          <a:p>
            <a:endParaRPr lang="en-GB" dirty="0"/>
          </a:p>
          <a:p>
            <a:r>
              <a:rPr lang="en-GB" dirty="0"/>
              <a:t>Maybe we want to look at some problems that are less easy to translate into manual counting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E46F48-D857-42E6-1087-AF046D99EDB9}"/>
              </a:ext>
            </a:extLst>
          </p:cNvPr>
          <p:cNvSpPr/>
          <p:nvPr/>
        </p:nvSpPr>
        <p:spPr>
          <a:xfrm>
            <a:off x="1904986" y="2715195"/>
            <a:ext cx="4131498" cy="508883"/>
          </a:xfrm>
          <a:custGeom>
            <a:avLst/>
            <a:gdLst>
              <a:gd name="connsiteX0" fmla="*/ 0 w 4131498"/>
              <a:gd name="connsiteY0" fmla="*/ 84816 h 508883"/>
              <a:gd name="connsiteX1" fmla="*/ 84816 w 4131498"/>
              <a:gd name="connsiteY1" fmla="*/ 0 h 508883"/>
              <a:gd name="connsiteX2" fmla="*/ 665890 w 4131498"/>
              <a:gd name="connsiteY2" fmla="*/ 0 h 508883"/>
              <a:gd name="connsiteX3" fmla="*/ 1286582 w 4131498"/>
              <a:gd name="connsiteY3" fmla="*/ 0 h 508883"/>
              <a:gd name="connsiteX4" fmla="*/ 1986512 w 4131498"/>
              <a:gd name="connsiteY4" fmla="*/ 0 h 508883"/>
              <a:gd name="connsiteX5" fmla="*/ 2646823 w 4131498"/>
              <a:gd name="connsiteY5" fmla="*/ 0 h 508883"/>
              <a:gd name="connsiteX6" fmla="*/ 3267515 w 4131498"/>
              <a:gd name="connsiteY6" fmla="*/ 0 h 508883"/>
              <a:gd name="connsiteX7" fmla="*/ 4046682 w 4131498"/>
              <a:gd name="connsiteY7" fmla="*/ 0 h 508883"/>
              <a:gd name="connsiteX8" fmla="*/ 4131498 w 4131498"/>
              <a:gd name="connsiteY8" fmla="*/ 84816 h 508883"/>
              <a:gd name="connsiteX9" fmla="*/ 4131498 w 4131498"/>
              <a:gd name="connsiteY9" fmla="*/ 424067 h 508883"/>
              <a:gd name="connsiteX10" fmla="*/ 4046682 w 4131498"/>
              <a:gd name="connsiteY10" fmla="*/ 508883 h 508883"/>
              <a:gd name="connsiteX11" fmla="*/ 3425990 w 4131498"/>
              <a:gd name="connsiteY11" fmla="*/ 508883 h 508883"/>
              <a:gd name="connsiteX12" fmla="*/ 2805297 w 4131498"/>
              <a:gd name="connsiteY12" fmla="*/ 508883 h 508883"/>
              <a:gd name="connsiteX13" fmla="*/ 2184605 w 4131498"/>
              <a:gd name="connsiteY13" fmla="*/ 508883 h 508883"/>
              <a:gd name="connsiteX14" fmla="*/ 1445057 w 4131498"/>
              <a:gd name="connsiteY14" fmla="*/ 508883 h 508883"/>
              <a:gd name="connsiteX15" fmla="*/ 903602 w 4131498"/>
              <a:gd name="connsiteY15" fmla="*/ 508883 h 508883"/>
              <a:gd name="connsiteX16" fmla="*/ 84816 w 4131498"/>
              <a:gd name="connsiteY16" fmla="*/ 508883 h 508883"/>
              <a:gd name="connsiteX17" fmla="*/ 0 w 4131498"/>
              <a:gd name="connsiteY17" fmla="*/ 424067 h 508883"/>
              <a:gd name="connsiteX18" fmla="*/ 0 w 4131498"/>
              <a:gd name="connsiteY18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31498" h="508883" fill="none" extrusionOk="0">
                <a:moveTo>
                  <a:pt x="0" y="84816"/>
                </a:moveTo>
                <a:cubicBezTo>
                  <a:pt x="1624" y="37020"/>
                  <a:pt x="37264" y="893"/>
                  <a:pt x="84816" y="0"/>
                </a:cubicBezTo>
                <a:cubicBezTo>
                  <a:pt x="309203" y="13387"/>
                  <a:pt x="463694" y="-1513"/>
                  <a:pt x="665890" y="0"/>
                </a:cubicBezTo>
                <a:cubicBezTo>
                  <a:pt x="868086" y="1513"/>
                  <a:pt x="1139033" y="-13919"/>
                  <a:pt x="1286582" y="0"/>
                </a:cubicBezTo>
                <a:cubicBezTo>
                  <a:pt x="1434131" y="13919"/>
                  <a:pt x="1657742" y="-19765"/>
                  <a:pt x="1986512" y="0"/>
                </a:cubicBezTo>
                <a:cubicBezTo>
                  <a:pt x="2315282" y="19765"/>
                  <a:pt x="2374917" y="-1446"/>
                  <a:pt x="2646823" y="0"/>
                </a:cubicBezTo>
                <a:cubicBezTo>
                  <a:pt x="2918729" y="1446"/>
                  <a:pt x="3140536" y="-23524"/>
                  <a:pt x="3267515" y="0"/>
                </a:cubicBezTo>
                <a:cubicBezTo>
                  <a:pt x="3394494" y="23524"/>
                  <a:pt x="3840146" y="5934"/>
                  <a:pt x="4046682" y="0"/>
                </a:cubicBezTo>
                <a:cubicBezTo>
                  <a:pt x="4082545" y="1913"/>
                  <a:pt x="4122630" y="33830"/>
                  <a:pt x="4131498" y="84816"/>
                </a:cubicBezTo>
                <a:cubicBezTo>
                  <a:pt x="4135304" y="175225"/>
                  <a:pt x="4118202" y="355489"/>
                  <a:pt x="4131498" y="424067"/>
                </a:cubicBezTo>
                <a:cubicBezTo>
                  <a:pt x="4122917" y="468416"/>
                  <a:pt x="4091410" y="502017"/>
                  <a:pt x="4046682" y="508883"/>
                </a:cubicBezTo>
                <a:cubicBezTo>
                  <a:pt x="3738359" y="529332"/>
                  <a:pt x="3665078" y="522894"/>
                  <a:pt x="3425990" y="508883"/>
                </a:cubicBezTo>
                <a:cubicBezTo>
                  <a:pt x="3186902" y="494872"/>
                  <a:pt x="2959896" y="483847"/>
                  <a:pt x="2805297" y="508883"/>
                </a:cubicBezTo>
                <a:cubicBezTo>
                  <a:pt x="2650698" y="533919"/>
                  <a:pt x="2368054" y="517734"/>
                  <a:pt x="2184605" y="508883"/>
                </a:cubicBezTo>
                <a:cubicBezTo>
                  <a:pt x="2001156" y="500032"/>
                  <a:pt x="1671304" y="519402"/>
                  <a:pt x="1445057" y="508883"/>
                </a:cubicBezTo>
                <a:cubicBezTo>
                  <a:pt x="1218810" y="498364"/>
                  <a:pt x="1031611" y="528813"/>
                  <a:pt x="903602" y="508883"/>
                </a:cubicBezTo>
                <a:cubicBezTo>
                  <a:pt x="775593" y="488953"/>
                  <a:pt x="272003" y="547931"/>
                  <a:pt x="84816" y="508883"/>
                </a:cubicBezTo>
                <a:cubicBezTo>
                  <a:pt x="41193" y="511496"/>
                  <a:pt x="3766" y="479237"/>
                  <a:pt x="0" y="424067"/>
                </a:cubicBezTo>
                <a:cubicBezTo>
                  <a:pt x="8735" y="267281"/>
                  <a:pt x="10420" y="191642"/>
                  <a:pt x="0" y="84816"/>
                </a:cubicBezTo>
                <a:close/>
              </a:path>
              <a:path w="4131498" h="508883" stroke="0" extrusionOk="0">
                <a:moveTo>
                  <a:pt x="0" y="84816"/>
                </a:moveTo>
                <a:cubicBezTo>
                  <a:pt x="175" y="41206"/>
                  <a:pt x="36120" y="4519"/>
                  <a:pt x="84816" y="0"/>
                </a:cubicBezTo>
                <a:cubicBezTo>
                  <a:pt x="385361" y="-15988"/>
                  <a:pt x="527697" y="16914"/>
                  <a:pt x="705508" y="0"/>
                </a:cubicBezTo>
                <a:cubicBezTo>
                  <a:pt x="883319" y="-16914"/>
                  <a:pt x="1197732" y="-13833"/>
                  <a:pt x="1405438" y="0"/>
                </a:cubicBezTo>
                <a:cubicBezTo>
                  <a:pt x="1613144" y="13833"/>
                  <a:pt x="1695129" y="26488"/>
                  <a:pt x="1946893" y="0"/>
                </a:cubicBezTo>
                <a:cubicBezTo>
                  <a:pt x="2198658" y="-26488"/>
                  <a:pt x="2290666" y="8064"/>
                  <a:pt x="2527967" y="0"/>
                </a:cubicBezTo>
                <a:cubicBezTo>
                  <a:pt x="2765268" y="-8064"/>
                  <a:pt x="2895925" y="-12033"/>
                  <a:pt x="3148659" y="0"/>
                </a:cubicBezTo>
                <a:cubicBezTo>
                  <a:pt x="3401393" y="12033"/>
                  <a:pt x="3725563" y="-12255"/>
                  <a:pt x="4046682" y="0"/>
                </a:cubicBezTo>
                <a:cubicBezTo>
                  <a:pt x="4092068" y="3597"/>
                  <a:pt x="4128335" y="39293"/>
                  <a:pt x="4131498" y="84816"/>
                </a:cubicBezTo>
                <a:cubicBezTo>
                  <a:pt x="4131340" y="183148"/>
                  <a:pt x="4139179" y="312099"/>
                  <a:pt x="4131498" y="424067"/>
                </a:cubicBezTo>
                <a:cubicBezTo>
                  <a:pt x="4127603" y="468695"/>
                  <a:pt x="4089322" y="511315"/>
                  <a:pt x="4046682" y="508883"/>
                </a:cubicBezTo>
                <a:cubicBezTo>
                  <a:pt x="3911703" y="524495"/>
                  <a:pt x="3619498" y="534187"/>
                  <a:pt x="3465608" y="508883"/>
                </a:cubicBezTo>
                <a:cubicBezTo>
                  <a:pt x="3311718" y="483579"/>
                  <a:pt x="2959900" y="527896"/>
                  <a:pt x="2805297" y="508883"/>
                </a:cubicBezTo>
                <a:cubicBezTo>
                  <a:pt x="2650694" y="489870"/>
                  <a:pt x="2412600" y="517648"/>
                  <a:pt x="2105368" y="508883"/>
                </a:cubicBezTo>
                <a:cubicBezTo>
                  <a:pt x="1798136" y="500118"/>
                  <a:pt x="1745085" y="503729"/>
                  <a:pt x="1563913" y="508883"/>
                </a:cubicBezTo>
                <a:cubicBezTo>
                  <a:pt x="1382742" y="514037"/>
                  <a:pt x="1044100" y="500094"/>
                  <a:pt x="903602" y="508883"/>
                </a:cubicBezTo>
                <a:cubicBezTo>
                  <a:pt x="763104" y="517672"/>
                  <a:pt x="333175" y="506090"/>
                  <a:pt x="84816" y="508883"/>
                </a:cubicBezTo>
                <a:cubicBezTo>
                  <a:pt x="41523" y="514007"/>
                  <a:pt x="-1848" y="473035"/>
                  <a:pt x="0" y="424067"/>
                </a:cubicBezTo>
                <a:cubicBezTo>
                  <a:pt x="-9764" y="282004"/>
                  <a:pt x="-2726" y="176438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08971683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 D4 globe world</a:t>
            </a:r>
            <a:endParaRPr lang="LID40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3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0" grpId="0"/>
      <p:bldP spid="32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C0709-296B-C9AB-D931-6782E8305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F8A2D7D7-F79B-20B9-754D-12AC10AA61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430A0B4-9006-EAD9-B83E-2B003007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8857"/>
            <a:ext cx="12192000" cy="2343956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Bayesian statistics </a:t>
            </a:r>
            <a:b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b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better way to count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 descr="Back to school | Paw #34 | Pusheen The Cat Amino Amino">
            <a:extLst>
              <a:ext uri="{FF2B5EF4-FFF2-40B4-BE49-F238E27FC236}">
                <a16:creationId xmlns:a16="http://schemas.microsoft.com/office/drawing/2014/main" id="{B578E4CB-19D6-6A2F-6167-BE604AA1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18" y="2978087"/>
            <a:ext cx="5445872" cy="376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44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D12D6-8FFB-7F75-3782-046021B76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D6BA70-6D4A-5EB1-621E-E57663FC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Thomas Bayes &amp; Bayes’ Theorem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4C237-2ABD-847B-8D2F-7B13B0C46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7885"/>
            <a:ext cx="2452139" cy="263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28A991-22B9-E6E4-C03B-5488667CB049}"/>
              </a:ext>
            </a:extLst>
          </p:cNvPr>
          <p:cNvSpPr txBox="1"/>
          <p:nvPr/>
        </p:nvSpPr>
        <p:spPr>
          <a:xfrm>
            <a:off x="457200" y="1120603"/>
            <a:ext cx="9092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Thomas Bayes, “An essay towards solving a problem on the doctrine of chances” (1763)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Presents a solution to a problem of inverse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37CAF54-95D0-64D2-3B77-F1EE5B97BC8A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105634" y="2799778"/>
                <a:ext cx="5833649" cy="14556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37CAF54-95D0-64D2-3B77-F1EE5B97B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634" y="2799778"/>
                <a:ext cx="5833649" cy="1455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C1E133E-00A5-7630-A523-071025654BA9}"/>
              </a:ext>
            </a:extLst>
          </p:cNvPr>
          <p:cNvSpPr txBox="1"/>
          <p:nvPr/>
        </p:nvSpPr>
        <p:spPr>
          <a:xfrm>
            <a:off x="3764943" y="4398287"/>
            <a:ext cx="51145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The probability of A given B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Probability of unobserved A given observation of B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31934-A229-6C99-1EDC-FDE55E5344B7}"/>
              </a:ext>
            </a:extLst>
          </p:cNvPr>
          <p:cNvSpPr txBox="1"/>
          <p:nvPr/>
        </p:nvSpPr>
        <p:spPr>
          <a:xfrm>
            <a:off x="584605" y="5610947"/>
            <a:ext cx="821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Interpretations of Bayes’ Theorem form the basis for Bayesian statistical methods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0392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790E1-72CA-A426-A323-5986EBB07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16C12-1F7C-42FB-71D3-AA535ABB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Bayesian reasoning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32A1F0F-A554-3812-4523-CE7A3FF1ED1D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5679992" y="1536383"/>
                <a:ext cx="5833649" cy="14556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4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32A1F0F-A554-3812-4523-CE7A3FF1ED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992" y="1536383"/>
                <a:ext cx="5833649" cy="14556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9762671-4B44-7AF4-A92B-3DECA17AA2B1}"/>
              </a:ext>
            </a:extLst>
          </p:cNvPr>
          <p:cNvSpPr txBox="1"/>
          <p:nvPr/>
        </p:nvSpPr>
        <p:spPr>
          <a:xfrm>
            <a:off x="457200" y="1351717"/>
            <a:ext cx="50451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Quantities are divided into </a:t>
            </a:r>
            <a:r>
              <a:rPr lang="en-GB" b="1" dirty="0">
                <a:solidFill>
                  <a:schemeClr val="accent2"/>
                </a:solidFill>
                <a:sym typeface="Wingdings" panose="05000000000000000000" pitchFamily="2" charset="2"/>
              </a:rPr>
              <a:t>observed data </a:t>
            </a:r>
            <a:r>
              <a:rPr lang="en-GB" dirty="0">
                <a:sym typeface="Wingdings" panose="05000000000000000000" pitchFamily="2" charset="2"/>
              </a:rPr>
              <a:t>and </a:t>
            </a:r>
            <a:r>
              <a:rPr lang="en-GB" b="1" dirty="0">
                <a:solidFill>
                  <a:srgbClr val="F09736"/>
                </a:solidFill>
                <a:sym typeface="Wingdings" panose="05000000000000000000" pitchFamily="2" charset="2"/>
              </a:rPr>
              <a:t>unobserved parameters</a:t>
            </a:r>
          </a:p>
          <a:p>
            <a:endParaRPr lang="en-GB" dirty="0">
              <a:solidFill>
                <a:srgbClr val="8258FC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We use Bayes’ Theorem to calculate the probability of the unobserved given the observed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 the </a:t>
            </a:r>
            <a:r>
              <a:rPr lang="en-GB" b="1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posterior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5F7B38-9F76-F6FC-6E51-A2D01190F073}"/>
              </a:ext>
            </a:extLst>
          </p:cNvPr>
          <p:cNvSpPr/>
          <p:nvPr/>
        </p:nvSpPr>
        <p:spPr>
          <a:xfrm>
            <a:off x="1001863" y="4128923"/>
            <a:ext cx="2504661" cy="83603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Observed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Data</a:t>
            </a:r>
            <a:endParaRPr lang="LID4096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41A126-D55C-6DF7-FB55-D07E758B9A90}"/>
              </a:ext>
            </a:extLst>
          </p:cNvPr>
          <p:cNvSpPr/>
          <p:nvPr/>
        </p:nvSpPr>
        <p:spPr>
          <a:xfrm>
            <a:off x="1001862" y="5130786"/>
            <a:ext cx="2504661" cy="836031"/>
          </a:xfrm>
          <a:prstGeom prst="roundRect">
            <a:avLst/>
          </a:prstGeom>
          <a:solidFill>
            <a:srgbClr val="F09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Unobserved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Parameters</a:t>
            </a:r>
            <a:endParaRPr lang="LID4096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BA796A-9CC5-0675-AD7C-DF2327EF53B3}"/>
              </a:ext>
            </a:extLst>
          </p:cNvPr>
          <p:cNvSpPr/>
          <p:nvPr/>
        </p:nvSpPr>
        <p:spPr>
          <a:xfrm>
            <a:off x="6554526" y="4128923"/>
            <a:ext cx="3961073" cy="183789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Posterior probability</a:t>
            </a:r>
          </a:p>
          <a:p>
            <a:pPr algn="ctr"/>
            <a:r>
              <a:rPr lang="en-GB" dirty="0"/>
              <a:t>=</a:t>
            </a:r>
          </a:p>
          <a:p>
            <a:pPr algn="ctr"/>
            <a:r>
              <a:rPr lang="en-GB" dirty="0"/>
              <a:t>Probability unobserved | observed</a:t>
            </a:r>
            <a:endParaRPr lang="LID4096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3A470B7-1005-E91B-BF6A-658E8100E7D3}"/>
              </a:ext>
            </a:extLst>
          </p:cNvPr>
          <p:cNvSpPr/>
          <p:nvPr/>
        </p:nvSpPr>
        <p:spPr>
          <a:xfrm>
            <a:off x="3649649" y="4422023"/>
            <a:ext cx="2812112" cy="125169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Bayes’ Theorem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805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6" grpId="0" animBg="1"/>
      <p:bldP spid="8" grpId="0" animBg="1"/>
      <p:bldP spid="10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4B9EC-0906-4E62-2C1B-42FE5D18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4A8A5A-7F6F-9B87-6A55-4BBE471E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Back to our globe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02AF96E-4BA2-4311-A71E-BC66B9E418F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996984" y="1079115"/>
                <a:ext cx="2198033" cy="561625"/>
              </a:xfrm>
              <a:prstGeom prst="rect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lIns="91440" tIns="45720" rIns="91440" bIns="45720" rtlCol="0" anchor="ctr">
                <a:normAutofit fontScale="3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02AF96E-4BA2-4311-A71E-BC66B9E41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984" y="1079115"/>
                <a:ext cx="2198033" cy="561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0D78B76-7A28-88CC-1E6B-1976EC4A74F8}"/>
              </a:ext>
            </a:extLst>
          </p:cNvPr>
          <p:cNvGrpSpPr/>
          <p:nvPr/>
        </p:nvGrpSpPr>
        <p:grpSpPr>
          <a:xfrm>
            <a:off x="1348414" y="3080478"/>
            <a:ext cx="2777055" cy="947018"/>
            <a:chOff x="1348414" y="3080478"/>
            <a:chExt cx="2777055" cy="9470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6328F2-EFFF-E508-D5DB-5854A387C319}"/>
                </a:ext>
              </a:extLst>
            </p:cNvPr>
            <p:cNvSpPr txBox="1"/>
            <p:nvPr/>
          </p:nvSpPr>
          <p:spPr>
            <a:xfrm>
              <a:off x="1348414" y="3080478"/>
              <a:ext cx="2777055" cy="947018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180000" tIns="180000" rIns="180000" bIns="180000" rtlCol="0">
              <a:spAutoFit/>
            </a:bodyPr>
            <a:lstStyle>
              <a:defPPr>
                <a:defRPr lang="en-US"/>
              </a:defPPr>
              <a:lvl1pPr algn="ctr">
                <a:defRPr sz="2997" b="1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 of proportion of water given			 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EAEE65-70FC-5895-E324-9F7F2C2F1456}"/>
                </a:ext>
              </a:extLst>
            </p:cNvPr>
            <p:cNvGrpSpPr/>
            <p:nvPr/>
          </p:nvGrpSpPr>
          <p:grpSpPr>
            <a:xfrm>
              <a:off x="2837419" y="3578730"/>
              <a:ext cx="810134" cy="219970"/>
              <a:chOff x="791570" y="1479176"/>
              <a:chExt cx="810134" cy="21997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CA68C20-91EF-BABB-3CF7-3C000EF56551}"/>
                  </a:ext>
                </a:extLst>
              </p:cNvPr>
              <p:cNvSpPr/>
              <p:nvPr/>
            </p:nvSpPr>
            <p:spPr>
              <a:xfrm>
                <a:off x="791570" y="1479176"/>
                <a:ext cx="219970" cy="21997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2B3F091-3396-68CC-5CB3-0B080A172CC9}"/>
                  </a:ext>
                </a:extLst>
              </p:cNvPr>
              <p:cNvSpPr/>
              <p:nvPr/>
            </p:nvSpPr>
            <p:spPr>
              <a:xfrm>
                <a:off x="1086652" y="1479176"/>
                <a:ext cx="219970" cy="21997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901B4CB-D38E-437D-629A-559F52EDA453}"/>
                  </a:ext>
                </a:extLst>
              </p:cNvPr>
              <p:cNvSpPr/>
              <p:nvPr/>
            </p:nvSpPr>
            <p:spPr>
              <a:xfrm>
                <a:off x="1381734" y="1479176"/>
                <a:ext cx="219970" cy="21997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8FB36C-0565-B915-9435-3DA2FC593701}"/>
              </a:ext>
            </a:extLst>
          </p:cNvPr>
          <p:cNvSpPr txBox="1"/>
          <p:nvPr/>
        </p:nvSpPr>
        <p:spPr>
          <a:xfrm>
            <a:off x="4398682" y="3011833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=</a:t>
            </a:r>
            <a:endParaRPr lang="LID4096" sz="6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5E595F-07AF-F680-2B1F-10D30FC2B69C}"/>
              </a:ext>
            </a:extLst>
          </p:cNvPr>
          <p:cNvSpPr txBox="1"/>
          <p:nvPr/>
        </p:nvSpPr>
        <p:spPr>
          <a:xfrm>
            <a:off x="8362762" y="2308372"/>
            <a:ext cx="2072155" cy="9470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 of proportion of water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090C70-4183-401D-F817-B663158C7B31}"/>
              </a:ext>
            </a:extLst>
          </p:cNvPr>
          <p:cNvGrpSpPr/>
          <p:nvPr/>
        </p:nvGrpSpPr>
        <p:grpSpPr>
          <a:xfrm>
            <a:off x="5266930" y="2308372"/>
            <a:ext cx="2777055" cy="947018"/>
            <a:chOff x="4645377" y="3092605"/>
            <a:chExt cx="2777055" cy="9470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1AD7CC-026C-70E7-959B-E0824379A852}"/>
                </a:ext>
              </a:extLst>
            </p:cNvPr>
            <p:cNvSpPr txBox="1"/>
            <p:nvPr/>
          </p:nvSpPr>
          <p:spPr>
            <a:xfrm>
              <a:off x="4645377" y="3092605"/>
              <a:ext cx="2777055" cy="94701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</p:spPr>
          <p:txBody>
            <a:bodyPr wrap="square" lIns="180000" tIns="180000" rIns="180000" bIns="180000" rtlCol="0">
              <a:spAutoFit/>
            </a:bodyPr>
            <a:lstStyle>
              <a:defPPr>
                <a:defRPr lang="en-US"/>
              </a:defPPr>
              <a:lvl1pPr algn="ctr">
                <a:defRPr sz="2997" b="1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 of			given proportion of water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D2BACB-D23E-3954-0C94-D5F3DA025948}"/>
                </a:ext>
              </a:extLst>
            </p:cNvPr>
            <p:cNvGrpSpPr/>
            <p:nvPr/>
          </p:nvGrpSpPr>
          <p:grpSpPr>
            <a:xfrm>
              <a:off x="5559701" y="3346144"/>
              <a:ext cx="810134" cy="219970"/>
              <a:chOff x="791570" y="1479176"/>
              <a:chExt cx="810134" cy="21997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44915B1-CAE2-9D65-FD58-D4BB483B8A7E}"/>
                  </a:ext>
                </a:extLst>
              </p:cNvPr>
              <p:cNvSpPr/>
              <p:nvPr/>
            </p:nvSpPr>
            <p:spPr>
              <a:xfrm>
                <a:off x="791570" y="1479176"/>
                <a:ext cx="219970" cy="21997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1F8A920-13D4-7856-3917-640DDAEC9348}"/>
                  </a:ext>
                </a:extLst>
              </p:cNvPr>
              <p:cNvSpPr/>
              <p:nvPr/>
            </p:nvSpPr>
            <p:spPr>
              <a:xfrm>
                <a:off x="1086652" y="1479176"/>
                <a:ext cx="219970" cy="21997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92E9E6-E521-DAB7-2101-F5303A62A508}"/>
                  </a:ext>
                </a:extLst>
              </p:cNvPr>
              <p:cNvSpPr/>
              <p:nvPr/>
            </p:nvSpPr>
            <p:spPr>
              <a:xfrm>
                <a:off x="1381734" y="1479176"/>
                <a:ext cx="219970" cy="21997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3021FC-117D-BB3E-352F-8A0824FD6FF1}"/>
              </a:ext>
            </a:extLst>
          </p:cNvPr>
          <p:cNvSpPr txBox="1"/>
          <p:nvPr/>
        </p:nvSpPr>
        <p:spPr>
          <a:xfrm>
            <a:off x="8043985" y="2489493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x</a:t>
            </a:r>
            <a:endParaRPr lang="LID4096" sz="3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E6F2C2-B756-CB69-EC49-A0333AEAF27F}"/>
              </a:ext>
            </a:extLst>
          </p:cNvPr>
          <p:cNvCxnSpPr/>
          <p:nvPr/>
        </p:nvCxnSpPr>
        <p:spPr>
          <a:xfrm>
            <a:off x="5097929" y="3506870"/>
            <a:ext cx="55342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B8D053-C2D1-C629-EC20-932E4D10CE96}"/>
              </a:ext>
            </a:extLst>
          </p:cNvPr>
          <p:cNvGrpSpPr/>
          <p:nvPr/>
        </p:nvGrpSpPr>
        <p:grpSpPr>
          <a:xfrm>
            <a:off x="6335078" y="3758351"/>
            <a:ext cx="2777055" cy="1219433"/>
            <a:chOff x="5713525" y="4542584"/>
            <a:chExt cx="2777055" cy="12194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B4C250-97EE-8E59-795B-3FBAB7F2910E}"/>
                </a:ext>
              </a:extLst>
            </p:cNvPr>
            <p:cNvSpPr txBox="1"/>
            <p:nvPr/>
          </p:nvSpPr>
          <p:spPr>
            <a:xfrm>
              <a:off x="5713525" y="4542584"/>
              <a:ext cx="2777055" cy="121943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</p:spPr>
          <p:txBody>
            <a:bodyPr wrap="square" lIns="180000" tIns="180000" rIns="180000" bIns="180000" rtlCol="0">
              <a:spAutoFit/>
            </a:bodyPr>
            <a:lstStyle>
              <a:defPPr>
                <a:defRPr lang="en-US"/>
              </a:defPPr>
              <a:lvl1pPr algn="ctr">
                <a:defRPr sz="2997" b="1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solidFill>
                    <a:prstClr val="black"/>
                  </a:solidFill>
                </a:rPr>
                <a:t>All ways to see 		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across all water proportions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FB9E7EB-6008-C721-1A1E-D057E3C5C680}"/>
                </a:ext>
              </a:extLst>
            </p:cNvPr>
            <p:cNvGrpSpPr/>
            <p:nvPr/>
          </p:nvGrpSpPr>
          <p:grpSpPr>
            <a:xfrm>
              <a:off x="7435215" y="4799777"/>
              <a:ext cx="810134" cy="219970"/>
              <a:chOff x="791570" y="1479176"/>
              <a:chExt cx="810134" cy="21997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6F2A8ED-E88A-5253-AC49-E77DF5BC1361}"/>
                  </a:ext>
                </a:extLst>
              </p:cNvPr>
              <p:cNvSpPr/>
              <p:nvPr/>
            </p:nvSpPr>
            <p:spPr>
              <a:xfrm>
                <a:off x="791570" y="1479176"/>
                <a:ext cx="219970" cy="21997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E75CE2F-237A-1B83-4E77-C91A22E5404A}"/>
                  </a:ext>
                </a:extLst>
              </p:cNvPr>
              <p:cNvSpPr/>
              <p:nvPr/>
            </p:nvSpPr>
            <p:spPr>
              <a:xfrm>
                <a:off x="1086652" y="1479176"/>
                <a:ext cx="219970" cy="21997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DA84345-20A9-3CC5-2650-2DF408411F17}"/>
                  </a:ext>
                </a:extLst>
              </p:cNvPr>
              <p:cNvSpPr/>
              <p:nvPr/>
            </p:nvSpPr>
            <p:spPr>
              <a:xfrm>
                <a:off x="1381734" y="1479176"/>
                <a:ext cx="219970" cy="21997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112301-8378-BBA0-1894-65DB526F1C28}"/>
              </a:ext>
            </a:extLst>
          </p:cNvPr>
          <p:cNvSpPr txBox="1"/>
          <p:nvPr/>
        </p:nvSpPr>
        <p:spPr>
          <a:xfrm>
            <a:off x="3236556" y="5708960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Bayes theorem is just a </a:t>
            </a:r>
            <a:r>
              <a:rPr lang="en-GB" dirty="0" err="1"/>
              <a:t>mathy</a:t>
            </a:r>
            <a:r>
              <a:rPr lang="en-GB" dirty="0"/>
              <a:t> way to describe our counting!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5366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21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DB711-9735-0400-698C-58023B02C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24D0B65E-8523-9EB2-7D14-5B7CEE9819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E786F31-60BA-C89F-2A9D-C4C84F5C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34395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Another example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at sitting on a computer&#10;&#10;Description automatically generated">
            <a:extLst>
              <a:ext uri="{FF2B5EF4-FFF2-40B4-BE49-F238E27FC236}">
                <a16:creationId xmlns:a16="http://schemas.microsoft.com/office/drawing/2014/main" id="{A92FE824-3471-B923-986F-DDD5B10322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48" y="3016623"/>
            <a:ext cx="4800099" cy="4800099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2C35789-013C-E225-12CE-7122F1E34BD1}"/>
              </a:ext>
            </a:extLst>
          </p:cNvPr>
          <p:cNvSpPr/>
          <p:nvPr/>
        </p:nvSpPr>
        <p:spPr>
          <a:xfrm>
            <a:off x="6478494" y="1852705"/>
            <a:ext cx="4709459" cy="2814918"/>
          </a:xfrm>
          <a:prstGeom prst="wedgeRectCallout">
            <a:avLst>
              <a:gd name="adj1" fmla="val -59427"/>
              <a:gd name="adj2" fmla="val 69294"/>
            </a:avLst>
          </a:prstGeom>
          <a:solidFill>
            <a:srgbClr val="D8D8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dirty="0">
                <a:solidFill>
                  <a:schemeClr val="tx1"/>
                </a:solidFill>
              </a:rPr>
              <a:t>Dear eminent Professor, </a:t>
            </a:r>
          </a:p>
          <a:p>
            <a:pPr algn="just"/>
            <a:endParaRPr lang="en-GB" dirty="0">
              <a:solidFill>
                <a:schemeClr val="tx1"/>
              </a:solidFill>
            </a:endParaRPr>
          </a:p>
          <a:p>
            <a:pPr algn="just"/>
            <a:r>
              <a:rPr lang="en-GB" dirty="0">
                <a:solidFill>
                  <a:schemeClr val="tx1"/>
                </a:solidFill>
              </a:rPr>
              <a:t>We are contacting you due to your </a:t>
            </a:r>
            <a:r>
              <a:rPr lang="en-US" dirty="0">
                <a:solidFill>
                  <a:schemeClr val="tx1"/>
                </a:solidFill>
              </a:rPr>
              <a:t>exceptional contributions to the field of </a:t>
            </a:r>
            <a:r>
              <a:rPr lang="en-GB" dirty="0">
                <a:solidFill>
                  <a:schemeClr val="tx1"/>
                </a:solidFill>
              </a:rPr>
              <a:t>isotope. The Journal of isotope is </a:t>
            </a:r>
            <a:r>
              <a:rPr lang="en-US" dirty="0">
                <a:solidFill>
                  <a:schemeClr val="tx1"/>
                </a:solidFill>
              </a:rPr>
              <a:t>a highly regarded and prestigious publication. We cordially invite you to submit your valuable manuscript and await your answer imminently. </a:t>
            </a:r>
            <a:endParaRPr lang="LID40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161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2C360-56EA-4D61-0BA6-AF8423D42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A3DAF4-3161-7D7D-B5A7-A7DD6885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Is this Email spam?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09C5457-62B7-EB21-9911-937E2ECD5ED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0" y="3504077"/>
                <a:ext cx="11433975" cy="14556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𝒔𝒑𝒂𝒎</m:t>
                          </m:r>
                        </m:e>
                        <m:e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𝒆𝒎𝒊𝒏𝒆𝒏𝒕</m:t>
                          </m:r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𝑷𝒓𝒐𝒇</m:t>
                          </m:r>
                        </m:e>
                      </m:d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𝐞𝐦𝐢𝐧𝐞𝐧𝐭</m:t>
                              </m:r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𝐏𝐫𝐨𝐟</m:t>
                              </m:r>
                            </m:e>
                            <m:e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𝐬𝐩𝐚𝐦</m:t>
                              </m:r>
                            </m:e>
                          </m:d>
                          <m:r>
                            <a:rPr lang="en-US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𝐬𝐩𝐚𝐦</m:t>
                          </m:r>
                          <m:r>
                            <a:rPr lang="en-US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𝐞𝐦𝐢𝐧𝐞𝐧𝐭</m:t>
                          </m:r>
                          <m:r>
                            <a:rPr lang="en-GB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𝐏𝐫𝐨𝐟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09C5457-62B7-EB21-9911-937E2ECD5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4077"/>
                <a:ext cx="11433975" cy="14556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E18384E-3DB4-5F59-3D96-07EB6B148F74}"/>
              </a:ext>
            </a:extLst>
          </p:cNvPr>
          <p:cNvSpPr txBox="1"/>
          <p:nvPr/>
        </p:nvSpPr>
        <p:spPr>
          <a:xfrm>
            <a:off x="457200" y="1075026"/>
            <a:ext cx="88282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deciding an email is spam we often scan for particular features or keywords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 addresses the recipient as “Dear eminent Professor”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probability that an email is spam if it contains “Dear eminent Professor”?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193E1-FEEF-3B18-1437-8473307C1C8C}"/>
              </a:ext>
            </a:extLst>
          </p:cNvPr>
          <p:cNvSpPr txBox="1"/>
          <p:nvPr/>
        </p:nvSpPr>
        <p:spPr>
          <a:xfrm>
            <a:off x="6508396" y="4853528"/>
            <a:ext cx="2777055" cy="94701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 of “eminent Prof” in any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EF37-4A02-F051-2B3C-06F9E43E0D7C}"/>
              </a:ext>
            </a:extLst>
          </p:cNvPr>
          <p:cNvSpPr txBox="1"/>
          <p:nvPr/>
        </p:nvSpPr>
        <p:spPr>
          <a:xfrm>
            <a:off x="5611224" y="2685154"/>
            <a:ext cx="2777055" cy="94701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 of “eminent Prof” in spam emails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2B6CE-E3B9-F462-ED5E-6A089EF6C0B9}"/>
              </a:ext>
            </a:extLst>
          </p:cNvPr>
          <p:cNvSpPr txBox="1"/>
          <p:nvPr/>
        </p:nvSpPr>
        <p:spPr>
          <a:xfrm>
            <a:off x="8960410" y="2685154"/>
            <a:ext cx="1901434" cy="9470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 of receiving spam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9338E-F087-9308-EF96-02DEA0BB404B}"/>
              </a:ext>
            </a:extLst>
          </p:cNvPr>
          <p:cNvSpPr txBox="1"/>
          <p:nvPr/>
        </p:nvSpPr>
        <p:spPr>
          <a:xfrm>
            <a:off x="1461968" y="4486264"/>
            <a:ext cx="2777055" cy="94701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 of spam given “eminent Prof”</a:t>
            </a:r>
          </a:p>
        </p:txBody>
      </p:sp>
    </p:spTree>
    <p:extLst>
      <p:ext uri="{BB962C8B-B14F-4D97-AF65-F5344CB8AC3E}">
        <p14:creationId xmlns:p14="http://schemas.microsoft.com/office/powerpoint/2010/main" val="25423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477B-FAE9-45A0-A4F9-54384E3A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Statistics as a tool for science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F4BB7-BFB2-33E6-ED3A-3860B7E4F7E1}"/>
              </a:ext>
            </a:extLst>
          </p:cNvPr>
          <p:cNvSpPr txBox="1"/>
          <p:nvPr/>
        </p:nvSpPr>
        <p:spPr>
          <a:xfrm>
            <a:off x="435591" y="1234648"/>
            <a:ext cx="113208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What can say about the world from some data that I have collected?</a:t>
            </a:r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88DF1-0BC8-C1D8-E51C-38F0C857DE56}"/>
              </a:ext>
            </a:extLst>
          </p:cNvPr>
          <p:cNvSpPr txBox="1"/>
          <p:nvPr/>
        </p:nvSpPr>
        <p:spPr>
          <a:xfrm>
            <a:off x="435591" y="2521417"/>
            <a:ext cx="113208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Statistical inference = drawing conclusions from data using knowledge of </a:t>
            </a:r>
            <a:r>
              <a:rPr lang="en-GB" sz="3200" dirty="0">
                <a:solidFill>
                  <a:schemeClr val="accent3"/>
                </a:solidFill>
              </a:rPr>
              <a:t>probability</a:t>
            </a:r>
            <a:endParaRPr lang="LID4096" sz="3200" dirty="0">
              <a:solidFill>
                <a:schemeClr val="accent3"/>
              </a:solidFill>
            </a:endParaRPr>
          </a:p>
        </p:txBody>
      </p:sp>
      <p:pic>
        <p:nvPicPr>
          <p:cNvPr id="1030" name="Picture 6" descr="The Simpsons - Homer Simpson FigPin Enamel Pin">
            <a:extLst>
              <a:ext uri="{FF2B5EF4-FFF2-40B4-BE49-F238E27FC236}">
                <a16:creationId xmlns:a16="http://schemas.microsoft.com/office/drawing/2014/main" id="{702F66A0-8409-F16A-17BA-A212BC553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6"/>
          <a:stretch/>
        </p:blipFill>
        <p:spPr bwMode="auto">
          <a:xfrm>
            <a:off x="6930530" y="3780146"/>
            <a:ext cx="1445476" cy="307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emium Vector | Dangerous radioactive waste. Old rusty barrel with green  spilled toxic liquid. Container with biohazard sign. Environmental  protection theme. Design for poster or infographic. Flat vector illustration">
            <a:extLst>
              <a:ext uri="{FF2B5EF4-FFF2-40B4-BE49-F238E27FC236}">
                <a16:creationId xmlns:a16="http://schemas.microsoft.com/office/drawing/2014/main" id="{BA93EBD7-5389-415C-8ACA-596B9260E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9" t="11375" r="21886" b="25566"/>
          <a:stretch/>
        </p:blipFill>
        <p:spPr bwMode="auto">
          <a:xfrm>
            <a:off x="4585649" y="4488278"/>
            <a:ext cx="2047164" cy="236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B7FC28-3925-83D0-DFE3-1193F7C51462}"/>
              </a:ext>
            </a:extLst>
          </p:cNvPr>
          <p:cNvSpPr/>
          <p:nvPr/>
        </p:nvSpPr>
        <p:spPr>
          <a:xfrm>
            <a:off x="8046256" y="3248167"/>
            <a:ext cx="3076670" cy="1746914"/>
          </a:xfrm>
          <a:custGeom>
            <a:avLst/>
            <a:gdLst>
              <a:gd name="connsiteX0" fmla="*/ 1872827 w 3316078"/>
              <a:gd name="connsiteY0" fmla="*/ 0 h 1801506"/>
              <a:gd name="connsiteX1" fmla="*/ 3316078 w 3316078"/>
              <a:gd name="connsiteY1" fmla="*/ 900753 h 1801506"/>
              <a:gd name="connsiteX2" fmla="*/ 1872827 w 3316078"/>
              <a:gd name="connsiteY2" fmla="*/ 1801506 h 1801506"/>
              <a:gd name="connsiteX3" fmla="*/ 676061 w 3316078"/>
              <a:gd name="connsiteY3" fmla="*/ 1404373 h 1801506"/>
              <a:gd name="connsiteX4" fmla="*/ 581346 w 3316078"/>
              <a:gd name="connsiteY4" fmla="*/ 1295466 h 1801506"/>
              <a:gd name="connsiteX5" fmla="*/ 0 w 3316078"/>
              <a:gd name="connsiteY5" fmla="*/ 1363405 h 1801506"/>
              <a:gd name="connsiteX6" fmla="*/ 436367 w 3316078"/>
              <a:gd name="connsiteY6" fmla="*/ 984686 h 1801506"/>
              <a:gd name="connsiteX7" fmla="*/ 429576 w 3316078"/>
              <a:gd name="connsiteY7" fmla="*/ 900753 h 1801506"/>
              <a:gd name="connsiteX8" fmla="*/ 1872827 w 3316078"/>
              <a:gd name="connsiteY8" fmla="*/ 0 h 180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6078" h="1801506">
                <a:moveTo>
                  <a:pt x="1872827" y="0"/>
                </a:moveTo>
                <a:cubicBezTo>
                  <a:pt x="2669913" y="0"/>
                  <a:pt x="3316078" y="403281"/>
                  <a:pt x="3316078" y="900753"/>
                </a:cubicBezTo>
                <a:cubicBezTo>
                  <a:pt x="3316078" y="1398225"/>
                  <a:pt x="2669913" y="1801506"/>
                  <a:pt x="1872827" y="1801506"/>
                </a:cubicBezTo>
                <a:cubicBezTo>
                  <a:pt x="1374648" y="1801506"/>
                  <a:pt x="935423" y="1643975"/>
                  <a:pt x="676061" y="1404373"/>
                </a:cubicBezTo>
                <a:lnTo>
                  <a:pt x="581346" y="1295466"/>
                </a:lnTo>
                <a:lnTo>
                  <a:pt x="0" y="1363405"/>
                </a:lnTo>
                <a:lnTo>
                  <a:pt x="436367" y="984686"/>
                </a:lnTo>
                <a:lnTo>
                  <a:pt x="429576" y="900753"/>
                </a:lnTo>
                <a:cubicBezTo>
                  <a:pt x="429576" y="403281"/>
                  <a:pt x="1075741" y="0"/>
                  <a:pt x="187282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Abadi Extra Light" panose="020B0204020104020204" pitchFamily="34" charset="0"/>
              </a:rPr>
              <a:t>  Based on my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Abadi Extra Light" panose="020B0204020104020204" pitchFamily="34" charset="0"/>
              </a:rPr>
              <a:t>     observations, I conclude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Abadi Extra Light" panose="020B0204020104020204" pitchFamily="34" charset="0"/>
              </a:rPr>
              <a:t>     that this barrel is leaking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Abadi Extra Light" panose="020B0204020104020204" pitchFamily="34" charset="0"/>
              </a:rPr>
              <a:t>      a toxic substance!</a:t>
            </a:r>
            <a:endParaRPr lang="LID4096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6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783E-6DDE-DFE3-F3BD-A6EA4CAFE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6B195-F63C-921B-8E8E-F21F7A0B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Is this Email Spam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C03B931-90B2-756A-EAA2-753153738E49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0" y="3011094"/>
                <a:ext cx="11433975" cy="14556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𝐬𝐩𝐚𝐦</m:t>
                          </m:r>
                        </m:e>
                        <m:e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𝐞𝐦𝐢𝐧𝐞𝐧𝐭</m:t>
                          </m:r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𝐏𝐫𝐨𝐟</m:t>
                          </m:r>
                        </m:e>
                      </m:d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𝐞𝐦𝐢𝐧𝐞𝐧𝐭</m:t>
                              </m:r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𝐏𝐫𝐨𝐟</m:t>
                              </m:r>
                            </m:e>
                            <m:e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𝐬𝐩𝐚𝐦</m:t>
                              </m:r>
                            </m:e>
                          </m:d>
                          <m:r>
                            <a:rPr lang="en-US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𝐬𝐩𝐚𝐦</m:t>
                          </m:r>
                          <m:r>
                            <a:rPr lang="en-US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𝐞𝐦𝐢𝐧𝐞𝐧𝐭</m:t>
                          </m:r>
                          <m:r>
                            <a:rPr lang="en-GB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𝐏𝐫𝐨𝐟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C03B931-90B2-756A-EAA2-75315373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11094"/>
                <a:ext cx="11433975" cy="14556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B8300E8-64D1-D64A-1A33-548C3989A354}"/>
              </a:ext>
            </a:extLst>
          </p:cNvPr>
          <p:cNvSpPr txBox="1"/>
          <p:nvPr/>
        </p:nvSpPr>
        <p:spPr>
          <a:xfrm>
            <a:off x="6508396" y="4360545"/>
            <a:ext cx="2777055" cy="67460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Uniqueness of evidence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08C1C-A0A1-E014-C90E-42E0B0151542}"/>
              </a:ext>
            </a:extLst>
          </p:cNvPr>
          <p:cNvSpPr txBox="1"/>
          <p:nvPr/>
        </p:nvSpPr>
        <p:spPr>
          <a:xfrm>
            <a:off x="5611224" y="2192171"/>
            <a:ext cx="2777055" cy="94701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Likelihood of data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</a:rPr>
              <a:t>(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given parameters)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B4860-28D6-E73C-9A6C-E3E8E2AB7F13}"/>
              </a:ext>
            </a:extLst>
          </p:cNvPr>
          <p:cNvSpPr txBox="1"/>
          <p:nvPr/>
        </p:nvSpPr>
        <p:spPr>
          <a:xfrm>
            <a:off x="8960410" y="2192171"/>
            <a:ext cx="1901434" cy="9470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E927B-28D5-EA22-4BB2-141A28F259D6}"/>
              </a:ext>
            </a:extLst>
          </p:cNvPr>
          <p:cNvSpPr txBox="1"/>
          <p:nvPr/>
        </p:nvSpPr>
        <p:spPr>
          <a:xfrm>
            <a:off x="1461968" y="4072795"/>
            <a:ext cx="2777055" cy="674603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New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EAD3C-BE67-5C31-7830-03604782FB82}"/>
              </a:ext>
            </a:extLst>
          </p:cNvPr>
          <p:cNvSpPr txBox="1"/>
          <p:nvPr/>
        </p:nvSpPr>
        <p:spPr>
          <a:xfrm>
            <a:off x="6508396" y="5141638"/>
            <a:ext cx="2777055" cy="947018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kern="0" dirty="0">
                <a:solidFill>
                  <a:prstClr val="black"/>
                </a:solidFill>
              </a:rPr>
              <a:t>Eminent prof is rare in other emails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D8EAC-6EC9-B042-7500-CBDCEB4D7274}"/>
              </a:ext>
            </a:extLst>
          </p:cNvPr>
          <p:cNvSpPr txBox="1"/>
          <p:nvPr/>
        </p:nvSpPr>
        <p:spPr>
          <a:xfrm>
            <a:off x="5611224" y="1119773"/>
            <a:ext cx="2777055" cy="947018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kern="0" dirty="0">
                <a:solidFill>
                  <a:prstClr val="black"/>
                </a:solidFill>
              </a:rPr>
              <a:t>Much but not all spam includes eminent prof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66341-A0C9-52DF-18D4-0FA6FCF60467}"/>
              </a:ext>
            </a:extLst>
          </p:cNvPr>
          <p:cNvSpPr txBox="1"/>
          <p:nvPr/>
        </p:nvSpPr>
        <p:spPr>
          <a:xfrm>
            <a:off x="8960411" y="1119773"/>
            <a:ext cx="1901434" cy="947018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kern="0" dirty="0">
                <a:solidFill>
                  <a:prstClr val="black"/>
                </a:solidFill>
              </a:rPr>
              <a:t>I get a lot of spam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06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0571E-3E3A-248A-BE8D-D72E57FF8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33964-DBD6-E74D-9028-B285725D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Translating into Bayesian jargon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3D88920-33D1-3A7A-AFCB-598A592031F1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0" y="2820264"/>
                <a:ext cx="11433975" cy="14556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𝐬𝐩𝐚𝐦</m:t>
                          </m:r>
                        </m:e>
                        <m:e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𝐞𝐦𝐢𝐧𝐞𝐧𝐭</m:t>
                          </m:r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𝐏𝐫𝐨𝐟</m:t>
                          </m:r>
                        </m:e>
                      </m:d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𝐞𝐦𝐢𝐧𝐞𝐧𝐭</m:t>
                              </m:r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𝐏𝐫𝐨𝐟</m:t>
                              </m:r>
                            </m:e>
                            <m:e>
                              <m:r>
                                <a:rPr lang="en-GB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𝐬𝐩𝐚𝐦</m:t>
                              </m:r>
                            </m:e>
                          </m:d>
                          <m:r>
                            <a:rPr lang="en-US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𝐬𝐩𝐚𝐦</m:t>
                          </m:r>
                          <m:r>
                            <a:rPr lang="en-US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𝐞𝐦𝐢𝐧𝐞𝐧𝐭</m:t>
                          </m:r>
                          <m:r>
                            <a:rPr lang="en-GB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𝐏𝐫𝐨𝐟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3D88920-33D1-3A7A-AFCB-598A592031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20264"/>
                <a:ext cx="11433975" cy="14556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CA48B1B-C7F3-4010-C90E-8DF9477F8B48}"/>
              </a:ext>
            </a:extLst>
          </p:cNvPr>
          <p:cNvSpPr txBox="1"/>
          <p:nvPr/>
        </p:nvSpPr>
        <p:spPr>
          <a:xfrm>
            <a:off x="6508396" y="4169715"/>
            <a:ext cx="2777055" cy="121943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Normalizing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black"/>
                </a:solidFill>
              </a:rPr>
              <a:t>constant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6D623-E3D7-FFC4-EFAE-460B3A09DA86}"/>
              </a:ext>
            </a:extLst>
          </p:cNvPr>
          <p:cNvSpPr txBox="1"/>
          <p:nvPr/>
        </p:nvSpPr>
        <p:spPr>
          <a:xfrm>
            <a:off x="5611224" y="2001341"/>
            <a:ext cx="2777055" cy="81081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3F82B-E3A5-8402-0A48-228B44CF5199}"/>
              </a:ext>
            </a:extLst>
          </p:cNvPr>
          <p:cNvSpPr txBox="1"/>
          <p:nvPr/>
        </p:nvSpPr>
        <p:spPr>
          <a:xfrm>
            <a:off x="8960410" y="2001341"/>
            <a:ext cx="1901434" cy="81081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8865F-F4F5-42F3-3955-F26A2BCA5926}"/>
              </a:ext>
            </a:extLst>
          </p:cNvPr>
          <p:cNvSpPr txBox="1"/>
          <p:nvPr/>
        </p:nvSpPr>
        <p:spPr>
          <a:xfrm>
            <a:off x="1461968" y="3881965"/>
            <a:ext cx="2777055" cy="81081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Posterior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82FB80-4BE2-D264-3BC1-3484E645999B}"/>
              </a:ext>
            </a:extLst>
          </p:cNvPr>
          <p:cNvSpPr txBox="1"/>
          <p:nvPr/>
        </p:nvSpPr>
        <p:spPr>
          <a:xfrm>
            <a:off x="3336803" y="5941785"/>
            <a:ext cx="5698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+mj-lt"/>
              </a:rPr>
              <a:t>Posterior </a:t>
            </a:r>
            <a:r>
              <a:rPr lang="en-DE" sz="3600" dirty="0">
                <a:solidFill>
                  <a:srgbClr val="000000"/>
                </a:solidFill>
                <a:effectLst/>
                <a:latin typeface="+mj-lt"/>
              </a:rPr>
              <a:t>∝</a:t>
            </a:r>
            <a:r>
              <a:rPr lang="en-GB" sz="3600" dirty="0">
                <a:solidFill>
                  <a:srgbClr val="000000"/>
                </a:solidFill>
                <a:effectLst/>
                <a:latin typeface="+mj-lt"/>
              </a:rPr>
              <a:t> Likelihood x Prior</a:t>
            </a:r>
            <a:r>
              <a:rPr lang="en-GB" sz="3600" dirty="0">
                <a:latin typeface="+mj-lt"/>
              </a:rPr>
              <a:t>  </a:t>
            </a:r>
            <a:endParaRPr lang="LID4096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29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ACBC8-E70A-6F77-6A1C-036E03C5A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3BE30A46-E4D6-FF49-7143-AE2EB7EC7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52F660C0-8821-5CCC-1E13-9CDD95D3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234395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Bayes in practice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artoon of a cat with a magnifying glass&#10;&#10;Description automatically generated">
            <a:extLst>
              <a:ext uri="{FF2B5EF4-FFF2-40B4-BE49-F238E27FC236}">
                <a16:creationId xmlns:a16="http://schemas.microsoft.com/office/drawing/2014/main" id="{3DAC9763-19BF-1AD9-A5DD-C73E0E4FC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37" y="2986147"/>
            <a:ext cx="4063670" cy="35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35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77C6-9C5D-C155-70F5-C035CD14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B36A72-5E9E-5DAF-5354-ED3BF595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Building blocks for Bayesian inference</a:t>
            </a:r>
            <a:endParaRPr lang="LID4096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3DCD8B-FA56-10A6-C839-0F8C22B13BC8}"/>
              </a:ext>
            </a:extLst>
          </p:cNvPr>
          <p:cNvSpPr/>
          <p:nvPr/>
        </p:nvSpPr>
        <p:spPr>
          <a:xfrm>
            <a:off x="2959677" y="1227218"/>
            <a:ext cx="6272646" cy="15534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Bayesian inference</a:t>
            </a:r>
          </a:p>
          <a:p>
            <a:pPr algn="ctr"/>
            <a:endParaRPr lang="en-GB" sz="2800" dirty="0">
              <a:solidFill>
                <a:schemeClr val="tx1"/>
              </a:solidFill>
            </a:endParaRPr>
          </a:p>
          <a:p>
            <a:pPr algn="ctr"/>
            <a:r>
              <a:rPr lang="en-GB" sz="2800" dirty="0">
                <a:solidFill>
                  <a:schemeClr val="tx1"/>
                </a:solidFill>
              </a:rPr>
              <a:t>Known data </a:t>
            </a:r>
            <a:r>
              <a:rPr lang="en-GB" sz="2800" dirty="0">
                <a:solidFill>
                  <a:schemeClr val="tx1"/>
                </a:solidFill>
                <a:sym typeface="Symbol" panose="05050102010706020507" pitchFamily="18" charset="2"/>
              </a:rPr>
              <a:t> unknown parameters</a:t>
            </a:r>
            <a:endParaRPr lang="LID4096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8BF8D-DC5D-E677-03FE-0B2E6222BDF5}"/>
              </a:ext>
            </a:extLst>
          </p:cNvPr>
          <p:cNvSpPr txBox="1"/>
          <p:nvPr/>
        </p:nvSpPr>
        <p:spPr>
          <a:xfrm>
            <a:off x="8742338" y="3333108"/>
            <a:ext cx="3001122" cy="166210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Priors</a:t>
            </a:r>
            <a:endParaRPr lang="en-US" sz="2000" kern="0" dirty="0">
              <a:solidFill>
                <a:prstClr val="black"/>
              </a:solidFill>
              <a:latin typeface="+mn-lt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information about parameters before seeing data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12271-D0CF-BAEA-8AA5-770D5CA0F470}"/>
              </a:ext>
            </a:extLst>
          </p:cNvPr>
          <p:cNvSpPr txBox="1"/>
          <p:nvPr/>
        </p:nvSpPr>
        <p:spPr>
          <a:xfrm>
            <a:off x="3927755" y="3333109"/>
            <a:ext cx="4336490" cy="104917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Generative model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>
                <a:solidFill>
                  <a:prstClr val="black"/>
                </a:solidFill>
                <a:latin typeface="+mn-lt"/>
              </a:rPr>
              <a:t>known parameters </a:t>
            </a:r>
            <a:r>
              <a:rPr lang="en-GB" sz="1800" b="0" dirty="0">
                <a:latin typeface="+mn-lt"/>
                <a:sym typeface="Symbol" panose="05050102010706020507" pitchFamily="18" charset="2"/>
              </a:rPr>
              <a:t> unknown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8B967-FB1A-3387-806F-C25D33B0A9A8}"/>
              </a:ext>
            </a:extLst>
          </p:cNvPr>
          <p:cNvSpPr txBox="1"/>
          <p:nvPr/>
        </p:nvSpPr>
        <p:spPr>
          <a:xfrm>
            <a:off x="3927755" y="4463526"/>
            <a:ext cx="4336490" cy="132158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>
                <a:solidFill>
                  <a:prstClr val="black"/>
                </a:solidFill>
                <a:latin typeface="+mn-lt"/>
              </a:rPr>
              <a:t>Model of how data could happen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=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>
                <a:solidFill>
                  <a:prstClr val="black"/>
                </a:solidFill>
                <a:latin typeface="+mn-lt"/>
              </a:rPr>
              <a:t>Likelihood function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B8A8A-978C-7D66-52AA-9BFE37949167}"/>
              </a:ext>
            </a:extLst>
          </p:cNvPr>
          <p:cNvSpPr txBox="1"/>
          <p:nvPr/>
        </p:nvSpPr>
        <p:spPr>
          <a:xfrm>
            <a:off x="448540" y="3333108"/>
            <a:ext cx="3001122" cy="104917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Data</a:t>
            </a:r>
            <a:endParaRPr lang="en-US" sz="2000" kern="0" dirty="0">
              <a:solidFill>
                <a:prstClr val="black"/>
              </a:solidFill>
              <a:latin typeface="+mn-lt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Known observations</a:t>
            </a: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24FE8F69-7EB0-31E3-49D6-A6ADCCF45ADF}"/>
              </a:ext>
            </a:extLst>
          </p:cNvPr>
          <p:cNvSpPr/>
          <p:nvPr/>
        </p:nvSpPr>
        <p:spPr>
          <a:xfrm>
            <a:off x="3467906" y="3606136"/>
            <a:ext cx="441605" cy="471206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106C64A1-32F7-6294-14CE-4D3BB77D2DDC}"/>
              </a:ext>
            </a:extLst>
          </p:cNvPr>
          <p:cNvSpPr/>
          <p:nvPr/>
        </p:nvSpPr>
        <p:spPr>
          <a:xfrm>
            <a:off x="8264245" y="3606136"/>
            <a:ext cx="441605" cy="471206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09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CF3C-1F6E-B758-0111-E5D472E99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BF3D32-BC0F-615E-C9A1-4D976375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What does a model look like?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69811-FFD6-D572-AAAA-ABA6879EC6B6}"/>
              </a:ext>
            </a:extLst>
          </p:cNvPr>
          <p:cNvSpPr txBox="1"/>
          <p:nvPr/>
        </p:nvSpPr>
        <p:spPr>
          <a:xfrm>
            <a:off x="2711099" y="1584614"/>
            <a:ext cx="6769802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likelihood</a:t>
            </a: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:N){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y ~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dnorm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(slope * x + intercept,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residual_sd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-2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priors</a:t>
            </a: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intercept ~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dnorm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-2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slope ~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dnorm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-2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residual_sd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~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dnorm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0.02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-2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CCFDA-8F49-3C70-20F1-D0A8D9E51C54}"/>
              </a:ext>
            </a:extLst>
          </p:cNvPr>
          <p:cNvSpPr txBox="1"/>
          <p:nvPr/>
        </p:nvSpPr>
        <p:spPr>
          <a:xfrm>
            <a:off x="9611590" y="2754397"/>
            <a:ext cx="2083377" cy="67460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Generative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90C38-C901-F080-38B7-B76AEE6D08B6}"/>
              </a:ext>
            </a:extLst>
          </p:cNvPr>
          <p:cNvSpPr txBox="1"/>
          <p:nvPr/>
        </p:nvSpPr>
        <p:spPr>
          <a:xfrm>
            <a:off x="9611589" y="4340742"/>
            <a:ext cx="2083377" cy="67460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Priors</a:t>
            </a:r>
          </a:p>
        </p:txBody>
      </p:sp>
    </p:spTree>
    <p:extLst>
      <p:ext uri="{BB962C8B-B14F-4D97-AF65-F5344CB8AC3E}">
        <p14:creationId xmlns:p14="http://schemas.microsoft.com/office/powerpoint/2010/main" val="219478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2FAA-4030-345E-CA71-762838DF5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802135-F4CC-A85B-C831-3D610B4E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The likelihood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88CAA-E813-2918-CC6F-D690EF8E93C7}"/>
              </a:ext>
            </a:extLst>
          </p:cNvPr>
          <p:cNvSpPr txBox="1"/>
          <p:nvPr/>
        </p:nvSpPr>
        <p:spPr>
          <a:xfrm>
            <a:off x="1112711" y="1778632"/>
            <a:ext cx="4336490" cy="138969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Generative model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(forward model)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>
                <a:solidFill>
                  <a:prstClr val="black"/>
                </a:solidFill>
                <a:latin typeface="+mn-lt"/>
              </a:rPr>
              <a:t>known parameters </a:t>
            </a:r>
            <a:r>
              <a:rPr lang="en-GB" sz="1800" b="0" dirty="0">
                <a:latin typeface="+mn-lt"/>
                <a:sym typeface="Symbol" panose="05050102010706020507" pitchFamily="18" charset="2"/>
              </a:rPr>
              <a:t> unknown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C8FB9-FD43-909E-EB67-6F4512CAA485}"/>
              </a:ext>
            </a:extLst>
          </p:cNvPr>
          <p:cNvSpPr txBox="1"/>
          <p:nvPr/>
        </p:nvSpPr>
        <p:spPr>
          <a:xfrm>
            <a:off x="1112711" y="3361816"/>
            <a:ext cx="4336490" cy="1015121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>
                <a:solidFill>
                  <a:prstClr val="black"/>
                </a:solidFill>
                <a:latin typeface="+mn-lt"/>
              </a:rPr>
              <a:t>Probability of the data given the parameters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4D94E90-423E-94B0-FBA5-26B471CC23ED}"/>
              </a:ext>
            </a:extLst>
          </p:cNvPr>
          <p:cNvSpPr/>
          <p:nvPr/>
        </p:nvSpPr>
        <p:spPr>
          <a:xfrm>
            <a:off x="5671647" y="2978335"/>
            <a:ext cx="1071154" cy="502919"/>
          </a:xfrm>
          <a:prstGeom prst="rightArrow">
            <a:avLst/>
          </a:prstGeom>
          <a:solidFill>
            <a:schemeClr val="accent1"/>
          </a:solidFill>
        </p:spPr>
        <p:txBody>
          <a:bodyPr wrap="square" lIns="180000" tIns="180000" rIns="180000" bIns="180000" rtlCol="0">
            <a:noAutofit/>
          </a:bodyPr>
          <a:lstStyle/>
          <a:p>
            <a:pPr algn="ctr" defTabSz="457200"/>
            <a:endParaRPr lang="LID4096" sz="2000" b="1" kern="0">
              <a:solidFill>
                <a:prstClr val="black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BE0F4-96E1-54FC-9788-56F514D1063A}"/>
              </a:ext>
            </a:extLst>
          </p:cNvPr>
          <p:cNvSpPr txBox="1"/>
          <p:nvPr/>
        </p:nvSpPr>
        <p:spPr>
          <a:xfrm>
            <a:off x="7034348" y="2906628"/>
            <a:ext cx="4156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solidFill>
                  <a:schemeClr val="accent1"/>
                </a:solidFill>
              </a:rPr>
              <a:t>A mathematical representation of how we think our data could happen</a:t>
            </a:r>
            <a:endParaRPr lang="LID4096" sz="2000" i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FBA93-EB0E-C352-BC57-9807C1C55AAE}"/>
              </a:ext>
            </a:extLst>
          </p:cNvPr>
          <p:cNvSpPr txBox="1"/>
          <p:nvPr/>
        </p:nvSpPr>
        <p:spPr>
          <a:xfrm>
            <a:off x="1112711" y="5109431"/>
            <a:ext cx="1035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We will learn more about generative models tomorrow!</a:t>
            </a:r>
            <a:endParaRPr lang="LID4096" sz="3200" b="1" dirty="0"/>
          </a:p>
        </p:txBody>
      </p:sp>
    </p:spTree>
    <p:extLst>
      <p:ext uri="{BB962C8B-B14F-4D97-AF65-F5344CB8AC3E}">
        <p14:creationId xmlns:p14="http://schemas.microsoft.com/office/powerpoint/2010/main" val="242953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8049-83CD-91AE-000F-8D66855F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FC77F171-2216-7ACF-0A10-2CE6775DF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096918"/>
              </p:ext>
            </p:extLst>
          </p:nvPr>
        </p:nvGraphicFramePr>
        <p:xfrm>
          <a:off x="3980426" y="1346979"/>
          <a:ext cx="7154322" cy="4464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896210" imgH="8671310" progId="">
                  <p:embed/>
                </p:oleObj>
              </mc:Choice>
              <mc:Fallback>
                <p:oleObj r:id="rId2" imgW="13896210" imgH="867131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80426" y="1346979"/>
                        <a:ext cx="7154322" cy="4464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6A10A11-65B5-0DCD-B7AD-90740E79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Priors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492CB-4626-D31B-7480-3ACCE1985934}"/>
              </a:ext>
            </a:extLst>
          </p:cNvPr>
          <p:cNvSpPr txBox="1"/>
          <p:nvPr/>
        </p:nvSpPr>
        <p:spPr>
          <a:xfrm>
            <a:off x="157391" y="3429000"/>
            <a:ext cx="3532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choose prior distributions to convey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Knowledge about the value of a parameter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certainty of this knowledge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0FB20-E522-2DA0-8C2D-565FA5DDC3B8}"/>
              </a:ext>
            </a:extLst>
          </p:cNvPr>
          <p:cNvSpPr txBox="1"/>
          <p:nvPr/>
        </p:nvSpPr>
        <p:spPr>
          <a:xfrm>
            <a:off x="368877" y="1415599"/>
            <a:ext cx="3001122" cy="166210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</p:spPr>
        <p:txBody>
          <a:bodyPr wrap="square" lIns="180000" tIns="180000" rIns="180000" bIns="180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Priors</a:t>
            </a:r>
            <a:endParaRPr lang="en-US" sz="2000" kern="0" dirty="0">
              <a:solidFill>
                <a:prstClr val="black"/>
              </a:solidFill>
              <a:latin typeface="+mn-lt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information about parameters before seeing data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57177C-0EA6-9201-05BC-C301D22579E8}"/>
              </a:ext>
            </a:extLst>
          </p:cNvPr>
          <p:cNvSpPr/>
          <p:nvPr/>
        </p:nvSpPr>
        <p:spPr>
          <a:xfrm>
            <a:off x="10086345" y="1762298"/>
            <a:ext cx="741871" cy="28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73CB4F-EECF-7947-373F-CFBCB269209F}"/>
              </a:ext>
            </a:extLst>
          </p:cNvPr>
          <p:cNvSpPr/>
          <p:nvPr/>
        </p:nvSpPr>
        <p:spPr>
          <a:xfrm>
            <a:off x="8636578" y="5460325"/>
            <a:ext cx="1620982" cy="28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1CF168-B52E-65BB-59D7-5908399E9A99}"/>
              </a:ext>
            </a:extLst>
          </p:cNvPr>
          <p:cNvSpPr/>
          <p:nvPr/>
        </p:nvSpPr>
        <p:spPr>
          <a:xfrm>
            <a:off x="8636578" y="3301971"/>
            <a:ext cx="1620982" cy="28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A92C5-74C7-F3E1-4C56-B2555F7192FF}"/>
              </a:ext>
            </a:extLst>
          </p:cNvPr>
          <p:cNvSpPr/>
          <p:nvPr/>
        </p:nvSpPr>
        <p:spPr>
          <a:xfrm>
            <a:off x="5226627" y="3299114"/>
            <a:ext cx="1620982" cy="28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E280BD-E4B4-67C8-C1A3-51E499282A4C}"/>
              </a:ext>
            </a:extLst>
          </p:cNvPr>
          <p:cNvSpPr/>
          <p:nvPr/>
        </p:nvSpPr>
        <p:spPr>
          <a:xfrm>
            <a:off x="5086349" y="5461935"/>
            <a:ext cx="1620982" cy="28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376AE0-A60E-B6F4-5344-477E94ACE4C1}"/>
              </a:ext>
            </a:extLst>
          </p:cNvPr>
          <p:cNvSpPr txBox="1"/>
          <p:nvPr/>
        </p:nvSpPr>
        <p:spPr>
          <a:xfrm>
            <a:off x="4483677" y="1162313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Prior</a:t>
            </a:r>
            <a:endParaRPr lang="LID4096" b="1" dirty="0">
              <a:solidFill>
                <a:schemeClr val="accent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7E230E-1294-F85C-08A4-464427D1846A}"/>
              </a:ext>
            </a:extLst>
          </p:cNvPr>
          <p:cNvSpPr txBox="1"/>
          <p:nvPr/>
        </p:nvSpPr>
        <p:spPr>
          <a:xfrm>
            <a:off x="6111586" y="1162313"/>
            <a:ext cx="127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Likelihood</a:t>
            </a:r>
            <a:endParaRPr lang="LID4096" b="1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B09B51-B69F-1467-7C22-11CECD41CBA5}"/>
              </a:ext>
            </a:extLst>
          </p:cNvPr>
          <p:cNvSpPr txBox="1"/>
          <p:nvPr/>
        </p:nvSpPr>
        <p:spPr>
          <a:xfrm>
            <a:off x="8691743" y="1162313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Posterior</a:t>
            </a:r>
            <a:endParaRPr lang="LID4096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1955D3-9CC3-5CB4-D4B2-572DB0429FEB}"/>
              </a:ext>
            </a:extLst>
          </p:cNvPr>
          <p:cNvSpPr/>
          <p:nvPr/>
        </p:nvSpPr>
        <p:spPr>
          <a:xfrm>
            <a:off x="3891395" y="3429000"/>
            <a:ext cx="7154322" cy="22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A2F6F1-2232-7F31-74EC-E9D07615A304}"/>
              </a:ext>
            </a:extLst>
          </p:cNvPr>
          <p:cNvSpPr/>
          <p:nvPr/>
        </p:nvSpPr>
        <p:spPr>
          <a:xfrm>
            <a:off x="3812211" y="1095513"/>
            <a:ext cx="7154322" cy="22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F27AD8-4236-1361-9DF5-74F0545DEBD9}"/>
              </a:ext>
            </a:extLst>
          </p:cNvPr>
          <p:cNvSpPr txBox="1"/>
          <p:nvPr/>
        </p:nvSpPr>
        <p:spPr>
          <a:xfrm>
            <a:off x="2245417" y="5934375"/>
            <a:ext cx="8211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More on choosing prior distributions later…</a:t>
            </a:r>
            <a:endParaRPr lang="LID4096" sz="3200" b="1" dirty="0"/>
          </a:p>
        </p:txBody>
      </p:sp>
    </p:spTree>
    <p:extLst>
      <p:ext uri="{BB962C8B-B14F-4D97-AF65-F5344CB8AC3E}">
        <p14:creationId xmlns:p14="http://schemas.microsoft.com/office/powerpoint/2010/main" val="297139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27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B489-21E1-40B2-E188-5BBEA2C69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382CC1-0A0F-775F-9781-52563D9B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The posterior probability distribution</a:t>
            </a:r>
            <a:endParaRPr lang="LID4096" dirty="0"/>
          </a:p>
        </p:txBody>
      </p:sp>
      <p:pic>
        <p:nvPicPr>
          <p:cNvPr id="2" name="Picture 1" descr="A graph with blue bars&#10;&#10;Description automatically generated">
            <a:extLst>
              <a:ext uri="{FF2B5EF4-FFF2-40B4-BE49-F238E27FC236}">
                <a16:creationId xmlns:a16="http://schemas.microsoft.com/office/drawing/2014/main" id="{DB821F15-2D7A-DA15-6B08-D10E2136C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736" y="2209522"/>
            <a:ext cx="3972129" cy="3377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658017-C796-A1BE-F369-73258189C3FE}"/>
              </a:ext>
            </a:extLst>
          </p:cNvPr>
          <p:cNvSpPr txBox="1"/>
          <p:nvPr/>
        </p:nvSpPr>
        <p:spPr>
          <a:xfrm>
            <a:off x="7245041" y="1715072"/>
            <a:ext cx="258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Probability distribution</a:t>
            </a:r>
            <a:endParaRPr lang="LID4096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DB026-56E1-7667-9F04-8DF8C3529378}"/>
              </a:ext>
            </a:extLst>
          </p:cNvPr>
          <p:cNvSpPr txBox="1"/>
          <p:nvPr/>
        </p:nvSpPr>
        <p:spPr>
          <a:xfrm>
            <a:off x="6661382" y="5668125"/>
            <a:ext cx="339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 list of the probabilities of all possible outcomes</a:t>
            </a:r>
            <a:endParaRPr lang="LID4096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E3C73-B4E8-D6C2-F001-87ACFBD9F979}"/>
              </a:ext>
            </a:extLst>
          </p:cNvPr>
          <p:cNvSpPr txBox="1"/>
          <p:nvPr/>
        </p:nvSpPr>
        <p:spPr>
          <a:xfrm>
            <a:off x="1016577" y="3526089"/>
            <a:ext cx="4156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In reality, we usually have multiple parameters of interest</a:t>
            </a:r>
          </a:p>
          <a:p>
            <a:endParaRPr lang="en-GB" sz="2000" i="1" dirty="0"/>
          </a:p>
          <a:p>
            <a:r>
              <a:rPr lang="en-GB" sz="2000" i="1" dirty="0"/>
              <a:t>We obtain a complex, multidimensional posterior</a:t>
            </a:r>
            <a:endParaRPr lang="LID4096" sz="2000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A3DD0-DEEF-CD56-D4B4-F89DFE299542}"/>
              </a:ext>
            </a:extLst>
          </p:cNvPr>
          <p:cNvSpPr/>
          <p:nvPr/>
        </p:nvSpPr>
        <p:spPr>
          <a:xfrm>
            <a:off x="1017464" y="1633372"/>
            <a:ext cx="3929496" cy="11523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New knowledge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Known data </a:t>
            </a:r>
            <a:r>
              <a:rPr lang="en-GB" dirty="0">
                <a:solidFill>
                  <a:schemeClr val="tx1"/>
                </a:solidFill>
                <a:sym typeface="Symbol" panose="05050102010706020507" pitchFamily="18" charset="2"/>
              </a:rPr>
              <a:t> unknown parameters</a:t>
            </a:r>
            <a:endParaRPr lang="LID40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6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7E35-6EA1-C1C8-AC4C-8313A6F1F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C4DEA2BD-04DF-D9BA-B91D-EBFC4B0E0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A20C77C3-79E2-FFBF-8B9B-BDBBC2DF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234395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 perspective from Frequentism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Back to school | Paw #34 | Pusheen The Cat Amino Amino">
            <a:extLst>
              <a:ext uri="{FF2B5EF4-FFF2-40B4-BE49-F238E27FC236}">
                <a16:creationId xmlns:a16="http://schemas.microsoft.com/office/drawing/2014/main" id="{3B499842-800A-DD98-AAB3-DADF2490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18" y="2978087"/>
            <a:ext cx="5445872" cy="376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11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8F3C9-A1C5-852C-955D-5FBB6B37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B5FBC-B0FE-9577-560F-4B720690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Advantages of Bayesian methods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68BA4-61B6-D712-11CE-FF5C4C2D590C}"/>
              </a:ext>
            </a:extLst>
          </p:cNvPr>
          <p:cNvSpPr txBox="1"/>
          <p:nvPr/>
        </p:nvSpPr>
        <p:spPr>
          <a:xfrm>
            <a:off x="8259041" y="2686054"/>
            <a:ext cx="3515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learn from the data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can be added incrementally, no p-hacking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almost always have some prior information!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91141-3560-1016-1443-D67D737CF2B0}"/>
              </a:ext>
            </a:extLst>
          </p:cNvPr>
          <p:cNvSpPr txBox="1"/>
          <p:nvPr/>
        </p:nvSpPr>
        <p:spPr>
          <a:xfrm>
            <a:off x="1235652" y="1010360"/>
            <a:ext cx="972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3"/>
                </a:solidFill>
              </a:rPr>
              <a:t>The statistics wars are over, but there are pragmatic advantages for scientific problems</a:t>
            </a:r>
            <a:endParaRPr lang="LID4096" sz="2000" i="1" dirty="0">
              <a:solidFill>
                <a:schemeClr val="accent3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B40B02-BBAE-AC5D-7017-57FC5E31189C}"/>
              </a:ext>
            </a:extLst>
          </p:cNvPr>
          <p:cNvSpPr/>
          <p:nvPr/>
        </p:nvSpPr>
        <p:spPr>
          <a:xfrm>
            <a:off x="417567" y="1817630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Estimate with uncertainty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5B170-2984-29E5-1775-B2CC4C9499B2}"/>
              </a:ext>
            </a:extLst>
          </p:cNvPr>
          <p:cNvSpPr txBox="1"/>
          <p:nvPr/>
        </p:nvSpPr>
        <p:spPr>
          <a:xfrm>
            <a:off x="417567" y="2686054"/>
            <a:ext cx="3515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Easy to obtain parameter estimates for quantities of interest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obtain information about the level of confidence of the estimate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identify and remedy areas of high uncertainty in our model</a:t>
            </a:r>
          </a:p>
          <a:p>
            <a:endParaRPr lang="LID4096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CED99B-76F3-E76B-820F-91F63F392314}"/>
              </a:ext>
            </a:extLst>
          </p:cNvPr>
          <p:cNvSpPr/>
          <p:nvPr/>
        </p:nvSpPr>
        <p:spPr>
          <a:xfrm>
            <a:off x="4338305" y="1817629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Less data restrictions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8DD09-09D8-E81A-381F-51F8480A01E7}"/>
              </a:ext>
            </a:extLst>
          </p:cNvPr>
          <p:cNvSpPr txBox="1"/>
          <p:nvPr/>
        </p:nvSpPr>
        <p:spPr>
          <a:xfrm>
            <a:off x="4338305" y="2686054"/>
            <a:ext cx="3515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minimum sample size</a:t>
            </a:r>
          </a:p>
          <a:p>
            <a:r>
              <a:rPr lang="en-GB" dirty="0"/>
              <a:t>      </a:t>
            </a:r>
            <a:r>
              <a:rPr lang="en-GB" sz="1200" dirty="0"/>
              <a:t>(but garbage in, garbage out remains true)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assumptions about data distribution, no normality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Measurement error and missing data very easy to account for</a:t>
            </a:r>
          </a:p>
          <a:p>
            <a:endParaRPr lang="LID4096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BD9E91-DB41-B4F9-F8C5-836ABFF9B457}"/>
              </a:ext>
            </a:extLst>
          </p:cNvPr>
          <p:cNvSpPr/>
          <p:nvPr/>
        </p:nvSpPr>
        <p:spPr>
          <a:xfrm>
            <a:off x="8259043" y="1817628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Make use of all information</a:t>
            </a:r>
            <a:endParaRPr lang="LID40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9F506-149B-EC2D-BAE9-57296C5C3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8799E107-DECD-653F-CC5A-2EB1582005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55F11A0D-7768-F4C0-830B-F429B3F5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234395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probabilities?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cartoon of a cat&#10;&#10;Description automatically generated">
            <a:extLst>
              <a:ext uri="{FF2B5EF4-FFF2-40B4-BE49-F238E27FC236}">
                <a16:creationId xmlns:a16="http://schemas.microsoft.com/office/drawing/2014/main" id="{A404A199-D3E1-B5FB-B5FB-EA3452822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53" y="2677213"/>
            <a:ext cx="3836894" cy="38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88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88D9-F72D-62AA-0A8A-0BE3A5923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A07C7-F5E0-74F9-5CCE-64C6742ED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Frequentist vs Bayesian thinking</a:t>
            </a:r>
            <a:endParaRPr lang="LID4096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CB4A21-ED09-980E-B375-7E70248DFD85}"/>
              </a:ext>
            </a:extLst>
          </p:cNvPr>
          <p:cNvSpPr/>
          <p:nvPr/>
        </p:nvSpPr>
        <p:spPr>
          <a:xfrm>
            <a:off x="2570632" y="1639824"/>
            <a:ext cx="4131498" cy="508883"/>
          </a:xfrm>
          <a:custGeom>
            <a:avLst/>
            <a:gdLst>
              <a:gd name="connsiteX0" fmla="*/ 0 w 4131498"/>
              <a:gd name="connsiteY0" fmla="*/ 84816 h 508883"/>
              <a:gd name="connsiteX1" fmla="*/ 84816 w 4131498"/>
              <a:gd name="connsiteY1" fmla="*/ 0 h 508883"/>
              <a:gd name="connsiteX2" fmla="*/ 665890 w 4131498"/>
              <a:gd name="connsiteY2" fmla="*/ 0 h 508883"/>
              <a:gd name="connsiteX3" fmla="*/ 1286582 w 4131498"/>
              <a:gd name="connsiteY3" fmla="*/ 0 h 508883"/>
              <a:gd name="connsiteX4" fmla="*/ 1986512 w 4131498"/>
              <a:gd name="connsiteY4" fmla="*/ 0 h 508883"/>
              <a:gd name="connsiteX5" fmla="*/ 2646823 w 4131498"/>
              <a:gd name="connsiteY5" fmla="*/ 0 h 508883"/>
              <a:gd name="connsiteX6" fmla="*/ 3267515 w 4131498"/>
              <a:gd name="connsiteY6" fmla="*/ 0 h 508883"/>
              <a:gd name="connsiteX7" fmla="*/ 4046682 w 4131498"/>
              <a:gd name="connsiteY7" fmla="*/ 0 h 508883"/>
              <a:gd name="connsiteX8" fmla="*/ 4131498 w 4131498"/>
              <a:gd name="connsiteY8" fmla="*/ 84816 h 508883"/>
              <a:gd name="connsiteX9" fmla="*/ 4131498 w 4131498"/>
              <a:gd name="connsiteY9" fmla="*/ 424067 h 508883"/>
              <a:gd name="connsiteX10" fmla="*/ 4046682 w 4131498"/>
              <a:gd name="connsiteY10" fmla="*/ 508883 h 508883"/>
              <a:gd name="connsiteX11" fmla="*/ 3425990 w 4131498"/>
              <a:gd name="connsiteY11" fmla="*/ 508883 h 508883"/>
              <a:gd name="connsiteX12" fmla="*/ 2805297 w 4131498"/>
              <a:gd name="connsiteY12" fmla="*/ 508883 h 508883"/>
              <a:gd name="connsiteX13" fmla="*/ 2184605 w 4131498"/>
              <a:gd name="connsiteY13" fmla="*/ 508883 h 508883"/>
              <a:gd name="connsiteX14" fmla="*/ 1445057 w 4131498"/>
              <a:gd name="connsiteY14" fmla="*/ 508883 h 508883"/>
              <a:gd name="connsiteX15" fmla="*/ 903602 w 4131498"/>
              <a:gd name="connsiteY15" fmla="*/ 508883 h 508883"/>
              <a:gd name="connsiteX16" fmla="*/ 84816 w 4131498"/>
              <a:gd name="connsiteY16" fmla="*/ 508883 h 508883"/>
              <a:gd name="connsiteX17" fmla="*/ 0 w 4131498"/>
              <a:gd name="connsiteY17" fmla="*/ 424067 h 508883"/>
              <a:gd name="connsiteX18" fmla="*/ 0 w 4131498"/>
              <a:gd name="connsiteY18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31498" h="508883" fill="none" extrusionOk="0">
                <a:moveTo>
                  <a:pt x="0" y="84816"/>
                </a:moveTo>
                <a:cubicBezTo>
                  <a:pt x="1624" y="37020"/>
                  <a:pt x="37264" y="893"/>
                  <a:pt x="84816" y="0"/>
                </a:cubicBezTo>
                <a:cubicBezTo>
                  <a:pt x="309203" y="13387"/>
                  <a:pt x="463694" y="-1513"/>
                  <a:pt x="665890" y="0"/>
                </a:cubicBezTo>
                <a:cubicBezTo>
                  <a:pt x="868086" y="1513"/>
                  <a:pt x="1139033" y="-13919"/>
                  <a:pt x="1286582" y="0"/>
                </a:cubicBezTo>
                <a:cubicBezTo>
                  <a:pt x="1434131" y="13919"/>
                  <a:pt x="1657742" y="-19765"/>
                  <a:pt x="1986512" y="0"/>
                </a:cubicBezTo>
                <a:cubicBezTo>
                  <a:pt x="2315282" y="19765"/>
                  <a:pt x="2374917" y="-1446"/>
                  <a:pt x="2646823" y="0"/>
                </a:cubicBezTo>
                <a:cubicBezTo>
                  <a:pt x="2918729" y="1446"/>
                  <a:pt x="3140536" y="-23524"/>
                  <a:pt x="3267515" y="0"/>
                </a:cubicBezTo>
                <a:cubicBezTo>
                  <a:pt x="3394494" y="23524"/>
                  <a:pt x="3840146" y="5934"/>
                  <a:pt x="4046682" y="0"/>
                </a:cubicBezTo>
                <a:cubicBezTo>
                  <a:pt x="4082545" y="1913"/>
                  <a:pt x="4122630" y="33830"/>
                  <a:pt x="4131498" y="84816"/>
                </a:cubicBezTo>
                <a:cubicBezTo>
                  <a:pt x="4135304" y="175225"/>
                  <a:pt x="4118202" y="355489"/>
                  <a:pt x="4131498" y="424067"/>
                </a:cubicBezTo>
                <a:cubicBezTo>
                  <a:pt x="4122917" y="468416"/>
                  <a:pt x="4091410" y="502017"/>
                  <a:pt x="4046682" y="508883"/>
                </a:cubicBezTo>
                <a:cubicBezTo>
                  <a:pt x="3738359" y="529332"/>
                  <a:pt x="3665078" y="522894"/>
                  <a:pt x="3425990" y="508883"/>
                </a:cubicBezTo>
                <a:cubicBezTo>
                  <a:pt x="3186902" y="494872"/>
                  <a:pt x="2959896" y="483847"/>
                  <a:pt x="2805297" y="508883"/>
                </a:cubicBezTo>
                <a:cubicBezTo>
                  <a:pt x="2650698" y="533919"/>
                  <a:pt x="2368054" y="517734"/>
                  <a:pt x="2184605" y="508883"/>
                </a:cubicBezTo>
                <a:cubicBezTo>
                  <a:pt x="2001156" y="500032"/>
                  <a:pt x="1671304" y="519402"/>
                  <a:pt x="1445057" y="508883"/>
                </a:cubicBezTo>
                <a:cubicBezTo>
                  <a:pt x="1218810" y="498364"/>
                  <a:pt x="1031611" y="528813"/>
                  <a:pt x="903602" y="508883"/>
                </a:cubicBezTo>
                <a:cubicBezTo>
                  <a:pt x="775593" y="488953"/>
                  <a:pt x="272003" y="547931"/>
                  <a:pt x="84816" y="508883"/>
                </a:cubicBezTo>
                <a:cubicBezTo>
                  <a:pt x="41193" y="511496"/>
                  <a:pt x="3766" y="479237"/>
                  <a:pt x="0" y="424067"/>
                </a:cubicBezTo>
                <a:cubicBezTo>
                  <a:pt x="8735" y="267281"/>
                  <a:pt x="10420" y="191642"/>
                  <a:pt x="0" y="84816"/>
                </a:cubicBezTo>
                <a:close/>
              </a:path>
              <a:path w="4131498" h="508883" stroke="0" extrusionOk="0">
                <a:moveTo>
                  <a:pt x="0" y="84816"/>
                </a:moveTo>
                <a:cubicBezTo>
                  <a:pt x="175" y="41206"/>
                  <a:pt x="36120" y="4519"/>
                  <a:pt x="84816" y="0"/>
                </a:cubicBezTo>
                <a:cubicBezTo>
                  <a:pt x="385361" y="-15988"/>
                  <a:pt x="527697" y="16914"/>
                  <a:pt x="705508" y="0"/>
                </a:cubicBezTo>
                <a:cubicBezTo>
                  <a:pt x="883319" y="-16914"/>
                  <a:pt x="1197732" y="-13833"/>
                  <a:pt x="1405438" y="0"/>
                </a:cubicBezTo>
                <a:cubicBezTo>
                  <a:pt x="1613144" y="13833"/>
                  <a:pt x="1695129" y="26488"/>
                  <a:pt x="1946893" y="0"/>
                </a:cubicBezTo>
                <a:cubicBezTo>
                  <a:pt x="2198658" y="-26488"/>
                  <a:pt x="2290666" y="8064"/>
                  <a:pt x="2527967" y="0"/>
                </a:cubicBezTo>
                <a:cubicBezTo>
                  <a:pt x="2765268" y="-8064"/>
                  <a:pt x="2895925" y="-12033"/>
                  <a:pt x="3148659" y="0"/>
                </a:cubicBezTo>
                <a:cubicBezTo>
                  <a:pt x="3401393" y="12033"/>
                  <a:pt x="3725563" y="-12255"/>
                  <a:pt x="4046682" y="0"/>
                </a:cubicBezTo>
                <a:cubicBezTo>
                  <a:pt x="4092068" y="3597"/>
                  <a:pt x="4128335" y="39293"/>
                  <a:pt x="4131498" y="84816"/>
                </a:cubicBezTo>
                <a:cubicBezTo>
                  <a:pt x="4131340" y="183148"/>
                  <a:pt x="4139179" y="312099"/>
                  <a:pt x="4131498" y="424067"/>
                </a:cubicBezTo>
                <a:cubicBezTo>
                  <a:pt x="4127603" y="468695"/>
                  <a:pt x="4089322" y="511315"/>
                  <a:pt x="4046682" y="508883"/>
                </a:cubicBezTo>
                <a:cubicBezTo>
                  <a:pt x="3911703" y="524495"/>
                  <a:pt x="3619498" y="534187"/>
                  <a:pt x="3465608" y="508883"/>
                </a:cubicBezTo>
                <a:cubicBezTo>
                  <a:pt x="3311718" y="483579"/>
                  <a:pt x="2959900" y="527896"/>
                  <a:pt x="2805297" y="508883"/>
                </a:cubicBezTo>
                <a:cubicBezTo>
                  <a:pt x="2650694" y="489870"/>
                  <a:pt x="2412600" y="517648"/>
                  <a:pt x="2105368" y="508883"/>
                </a:cubicBezTo>
                <a:cubicBezTo>
                  <a:pt x="1798136" y="500118"/>
                  <a:pt x="1745085" y="503729"/>
                  <a:pt x="1563913" y="508883"/>
                </a:cubicBezTo>
                <a:cubicBezTo>
                  <a:pt x="1382742" y="514037"/>
                  <a:pt x="1044100" y="500094"/>
                  <a:pt x="903602" y="508883"/>
                </a:cubicBezTo>
                <a:cubicBezTo>
                  <a:pt x="763104" y="517672"/>
                  <a:pt x="333175" y="506090"/>
                  <a:pt x="84816" y="508883"/>
                </a:cubicBezTo>
                <a:cubicBezTo>
                  <a:pt x="41523" y="514007"/>
                  <a:pt x="-1848" y="473035"/>
                  <a:pt x="0" y="424067"/>
                </a:cubicBezTo>
                <a:cubicBezTo>
                  <a:pt x="-9764" y="282004"/>
                  <a:pt x="-2726" y="176438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08971683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Frequentist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312774-DD8B-492D-621F-442DF0DA4C9F}"/>
              </a:ext>
            </a:extLst>
          </p:cNvPr>
          <p:cNvSpPr/>
          <p:nvPr/>
        </p:nvSpPr>
        <p:spPr>
          <a:xfrm>
            <a:off x="6755745" y="1639823"/>
            <a:ext cx="4131498" cy="508883"/>
          </a:xfrm>
          <a:custGeom>
            <a:avLst/>
            <a:gdLst>
              <a:gd name="connsiteX0" fmla="*/ 0 w 4131498"/>
              <a:gd name="connsiteY0" fmla="*/ 84816 h 508883"/>
              <a:gd name="connsiteX1" fmla="*/ 84816 w 4131498"/>
              <a:gd name="connsiteY1" fmla="*/ 0 h 508883"/>
              <a:gd name="connsiteX2" fmla="*/ 626271 w 4131498"/>
              <a:gd name="connsiteY2" fmla="*/ 0 h 508883"/>
              <a:gd name="connsiteX3" fmla="*/ 1365819 w 4131498"/>
              <a:gd name="connsiteY3" fmla="*/ 0 h 508883"/>
              <a:gd name="connsiteX4" fmla="*/ 1946893 w 4131498"/>
              <a:gd name="connsiteY4" fmla="*/ 0 h 508883"/>
              <a:gd name="connsiteX5" fmla="*/ 2567585 w 4131498"/>
              <a:gd name="connsiteY5" fmla="*/ 0 h 508883"/>
              <a:gd name="connsiteX6" fmla="*/ 3188278 w 4131498"/>
              <a:gd name="connsiteY6" fmla="*/ 0 h 508883"/>
              <a:gd name="connsiteX7" fmla="*/ 4046682 w 4131498"/>
              <a:gd name="connsiteY7" fmla="*/ 0 h 508883"/>
              <a:gd name="connsiteX8" fmla="*/ 4131498 w 4131498"/>
              <a:gd name="connsiteY8" fmla="*/ 84816 h 508883"/>
              <a:gd name="connsiteX9" fmla="*/ 4131498 w 4131498"/>
              <a:gd name="connsiteY9" fmla="*/ 424067 h 508883"/>
              <a:gd name="connsiteX10" fmla="*/ 4046682 w 4131498"/>
              <a:gd name="connsiteY10" fmla="*/ 508883 h 508883"/>
              <a:gd name="connsiteX11" fmla="*/ 3505227 w 4131498"/>
              <a:gd name="connsiteY11" fmla="*/ 508883 h 508883"/>
              <a:gd name="connsiteX12" fmla="*/ 2884535 w 4131498"/>
              <a:gd name="connsiteY12" fmla="*/ 508883 h 508883"/>
              <a:gd name="connsiteX13" fmla="*/ 2343080 w 4131498"/>
              <a:gd name="connsiteY13" fmla="*/ 508883 h 508883"/>
              <a:gd name="connsiteX14" fmla="*/ 1801625 w 4131498"/>
              <a:gd name="connsiteY14" fmla="*/ 508883 h 508883"/>
              <a:gd name="connsiteX15" fmla="*/ 1260170 w 4131498"/>
              <a:gd name="connsiteY15" fmla="*/ 508883 h 508883"/>
              <a:gd name="connsiteX16" fmla="*/ 718715 w 4131498"/>
              <a:gd name="connsiteY16" fmla="*/ 508883 h 508883"/>
              <a:gd name="connsiteX17" fmla="*/ 84816 w 4131498"/>
              <a:gd name="connsiteY17" fmla="*/ 508883 h 508883"/>
              <a:gd name="connsiteX18" fmla="*/ 0 w 4131498"/>
              <a:gd name="connsiteY18" fmla="*/ 424067 h 508883"/>
              <a:gd name="connsiteX19" fmla="*/ 0 w 4131498"/>
              <a:gd name="connsiteY19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31498" h="508883" fill="none" extrusionOk="0">
                <a:moveTo>
                  <a:pt x="0" y="84816"/>
                </a:moveTo>
                <a:cubicBezTo>
                  <a:pt x="-4553" y="28221"/>
                  <a:pt x="38506" y="6375"/>
                  <a:pt x="84816" y="0"/>
                </a:cubicBezTo>
                <a:cubicBezTo>
                  <a:pt x="223746" y="22762"/>
                  <a:pt x="362231" y="22877"/>
                  <a:pt x="626271" y="0"/>
                </a:cubicBezTo>
                <a:cubicBezTo>
                  <a:pt x="890312" y="-22877"/>
                  <a:pt x="1027669" y="13639"/>
                  <a:pt x="1365819" y="0"/>
                </a:cubicBezTo>
                <a:cubicBezTo>
                  <a:pt x="1703969" y="-13639"/>
                  <a:pt x="1822562" y="-26073"/>
                  <a:pt x="1946893" y="0"/>
                </a:cubicBezTo>
                <a:cubicBezTo>
                  <a:pt x="2071224" y="26073"/>
                  <a:pt x="2337499" y="-19844"/>
                  <a:pt x="2567585" y="0"/>
                </a:cubicBezTo>
                <a:cubicBezTo>
                  <a:pt x="2797671" y="19844"/>
                  <a:pt x="2993687" y="-5931"/>
                  <a:pt x="3188278" y="0"/>
                </a:cubicBezTo>
                <a:cubicBezTo>
                  <a:pt x="3382869" y="5931"/>
                  <a:pt x="3654649" y="28363"/>
                  <a:pt x="4046682" y="0"/>
                </a:cubicBezTo>
                <a:cubicBezTo>
                  <a:pt x="4089827" y="-4048"/>
                  <a:pt x="4128356" y="29234"/>
                  <a:pt x="4131498" y="84816"/>
                </a:cubicBezTo>
                <a:cubicBezTo>
                  <a:pt x="4132470" y="221343"/>
                  <a:pt x="4119549" y="290374"/>
                  <a:pt x="4131498" y="424067"/>
                </a:cubicBezTo>
                <a:cubicBezTo>
                  <a:pt x="4129793" y="469863"/>
                  <a:pt x="4089548" y="505699"/>
                  <a:pt x="4046682" y="508883"/>
                </a:cubicBezTo>
                <a:cubicBezTo>
                  <a:pt x="3784907" y="522994"/>
                  <a:pt x="3623473" y="483789"/>
                  <a:pt x="3505227" y="508883"/>
                </a:cubicBezTo>
                <a:cubicBezTo>
                  <a:pt x="3386981" y="533977"/>
                  <a:pt x="3189183" y="524934"/>
                  <a:pt x="2884535" y="508883"/>
                </a:cubicBezTo>
                <a:cubicBezTo>
                  <a:pt x="2579887" y="492832"/>
                  <a:pt x="2550360" y="521154"/>
                  <a:pt x="2343080" y="508883"/>
                </a:cubicBezTo>
                <a:cubicBezTo>
                  <a:pt x="2135800" y="496612"/>
                  <a:pt x="1922065" y="492887"/>
                  <a:pt x="1801625" y="508883"/>
                </a:cubicBezTo>
                <a:cubicBezTo>
                  <a:pt x="1681186" y="524879"/>
                  <a:pt x="1375539" y="524030"/>
                  <a:pt x="1260170" y="508883"/>
                </a:cubicBezTo>
                <a:cubicBezTo>
                  <a:pt x="1144801" y="493736"/>
                  <a:pt x="988719" y="500635"/>
                  <a:pt x="718715" y="508883"/>
                </a:cubicBezTo>
                <a:cubicBezTo>
                  <a:pt x="448711" y="517131"/>
                  <a:pt x="357160" y="522951"/>
                  <a:pt x="84816" y="508883"/>
                </a:cubicBezTo>
                <a:cubicBezTo>
                  <a:pt x="37638" y="516024"/>
                  <a:pt x="-7061" y="462342"/>
                  <a:pt x="0" y="424067"/>
                </a:cubicBezTo>
                <a:cubicBezTo>
                  <a:pt x="-15423" y="295305"/>
                  <a:pt x="-14962" y="252690"/>
                  <a:pt x="0" y="84816"/>
                </a:cubicBezTo>
                <a:close/>
              </a:path>
              <a:path w="4131498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341490" y="25909"/>
                  <a:pt x="501218" y="-17851"/>
                  <a:pt x="626271" y="0"/>
                </a:cubicBezTo>
                <a:cubicBezTo>
                  <a:pt x="751325" y="17851"/>
                  <a:pt x="898269" y="-3404"/>
                  <a:pt x="1167726" y="0"/>
                </a:cubicBezTo>
                <a:cubicBezTo>
                  <a:pt x="1437184" y="3404"/>
                  <a:pt x="1540910" y="-18300"/>
                  <a:pt x="1907274" y="0"/>
                </a:cubicBezTo>
                <a:cubicBezTo>
                  <a:pt x="2273638" y="18300"/>
                  <a:pt x="2179367" y="21628"/>
                  <a:pt x="2448729" y="0"/>
                </a:cubicBezTo>
                <a:cubicBezTo>
                  <a:pt x="2718091" y="-21628"/>
                  <a:pt x="2922125" y="20234"/>
                  <a:pt x="3148659" y="0"/>
                </a:cubicBezTo>
                <a:cubicBezTo>
                  <a:pt x="3375193" y="-20234"/>
                  <a:pt x="3724819" y="23261"/>
                  <a:pt x="4046682" y="0"/>
                </a:cubicBezTo>
                <a:cubicBezTo>
                  <a:pt x="4095171" y="3374"/>
                  <a:pt x="4127973" y="31346"/>
                  <a:pt x="4131498" y="84816"/>
                </a:cubicBezTo>
                <a:cubicBezTo>
                  <a:pt x="4132520" y="212228"/>
                  <a:pt x="4128051" y="332081"/>
                  <a:pt x="4131498" y="424067"/>
                </a:cubicBezTo>
                <a:cubicBezTo>
                  <a:pt x="4128391" y="464794"/>
                  <a:pt x="4084772" y="502437"/>
                  <a:pt x="4046682" y="508883"/>
                </a:cubicBezTo>
                <a:cubicBezTo>
                  <a:pt x="3747811" y="518934"/>
                  <a:pt x="3557742" y="483217"/>
                  <a:pt x="3386371" y="508883"/>
                </a:cubicBezTo>
                <a:cubicBezTo>
                  <a:pt x="3215000" y="534549"/>
                  <a:pt x="3033087" y="516763"/>
                  <a:pt x="2805297" y="508883"/>
                </a:cubicBezTo>
                <a:cubicBezTo>
                  <a:pt x="2577507" y="501003"/>
                  <a:pt x="2475106" y="501297"/>
                  <a:pt x="2263842" y="508883"/>
                </a:cubicBezTo>
                <a:cubicBezTo>
                  <a:pt x="2052578" y="516469"/>
                  <a:pt x="1852155" y="477815"/>
                  <a:pt x="1524294" y="508883"/>
                </a:cubicBezTo>
                <a:cubicBezTo>
                  <a:pt x="1196433" y="539951"/>
                  <a:pt x="973401" y="474646"/>
                  <a:pt x="784746" y="508883"/>
                </a:cubicBezTo>
                <a:cubicBezTo>
                  <a:pt x="596091" y="543120"/>
                  <a:pt x="274270" y="474866"/>
                  <a:pt x="84816" y="508883"/>
                </a:cubicBezTo>
                <a:cubicBezTo>
                  <a:pt x="40315" y="511128"/>
                  <a:pt x="-8386" y="467385"/>
                  <a:pt x="0" y="424067"/>
                </a:cubicBezTo>
                <a:cubicBezTo>
                  <a:pt x="-16269" y="343423"/>
                  <a:pt x="15063" y="242896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Bayesian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CC8373-5286-4484-A838-0ECD150B9A33}"/>
              </a:ext>
            </a:extLst>
          </p:cNvPr>
          <p:cNvSpPr/>
          <p:nvPr/>
        </p:nvSpPr>
        <p:spPr>
          <a:xfrm>
            <a:off x="650046" y="2631950"/>
            <a:ext cx="1776226" cy="508883"/>
          </a:xfrm>
          <a:custGeom>
            <a:avLst/>
            <a:gdLst>
              <a:gd name="connsiteX0" fmla="*/ 0 w 1776226"/>
              <a:gd name="connsiteY0" fmla="*/ 84816 h 508883"/>
              <a:gd name="connsiteX1" fmla="*/ 84816 w 1776226"/>
              <a:gd name="connsiteY1" fmla="*/ 0 h 508883"/>
              <a:gd name="connsiteX2" fmla="*/ 620347 w 1776226"/>
              <a:gd name="connsiteY2" fmla="*/ 0 h 508883"/>
              <a:gd name="connsiteX3" fmla="*/ 1107681 w 1776226"/>
              <a:gd name="connsiteY3" fmla="*/ 0 h 508883"/>
              <a:gd name="connsiteX4" fmla="*/ 1691410 w 1776226"/>
              <a:gd name="connsiteY4" fmla="*/ 0 h 508883"/>
              <a:gd name="connsiteX5" fmla="*/ 1776226 w 1776226"/>
              <a:gd name="connsiteY5" fmla="*/ 84816 h 508883"/>
              <a:gd name="connsiteX6" fmla="*/ 1776226 w 1776226"/>
              <a:gd name="connsiteY6" fmla="*/ 424067 h 508883"/>
              <a:gd name="connsiteX7" fmla="*/ 1691410 w 1776226"/>
              <a:gd name="connsiteY7" fmla="*/ 508883 h 508883"/>
              <a:gd name="connsiteX8" fmla="*/ 1123747 w 1776226"/>
              <a:gd name="connsiteY8" fmla="*/ 508883 h 508883"/>
              <a:gd name="connsiteX9" fmla="*/ 572150 w 1776226"/>
              <a:gd name="connsiteY9" fmla="*/ 508883 h 508883"/>
              <a:gd name="connsiteX10" fmla="*/ 84816 w 1776226"/>
              <a:gd name="connsiteY10" fmla="*/ 508883 h 508883"/>
              <a:gd name="connsiteX11" fmla="*/ 0 w 1776226"/>
              <a:gd name="connsiteY11" fmla="*/ 424067 h 508883"/>
              <a:gd name="connsiteX12" fmla="*/ 0 w 1776226"/>
              <a:gd name="connsiteY12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76226" h="508883" fill="none" extrusionOk="0">
                <a:moveTo>
                  <a:pt x="0" y="84816"/>
                </a:moveTo>
                <a:cubicBezTo>
                  <a:pt x="-779" y="44232"/>
                  <a:pt x="39765" y="-1385"/>
                  <a:pt x="84816" y="0"/>
                </a:cubicBezTo>
                <a:cubicBezTo>
                  <a:pt x="197976" y="-2059"/>
                  <a:pt x="480635" y="-2831"/>
                  <a:pt x="620347" y="0"/>
                </a:cubicBezTo>
                <a:cubicBezTo>
                  <a:pt x="760059" y="2831"/>
                  <a:pt x="958363" y="8137"/>
                  <a:pt x="1107681" y="0"/>
                </a:cubicBezTo>
                <a:cubicBezTo>
                  <a:pt x="1256999" y="-8137"/>
                  <a:pt x="1545906" y="-3850"/>
                  <a:pt x="1691410" y="0"/>
                </a:cubicBezTo>
                <a:cubicBezTo>
                  <a:pt x="1731798" y="-1177"/>
                  <a:pt x="1776173" y="36920"/>
                  <a:pt x="1776226" y="84816"/>
                </a:cubicBezTo>
                <a:cubicBezTo>
                  <a:pt x="1781968" y="173755"/>
                  <a:pt x="1787546" y="333352"/>
                  <a:pt x="1776226" y="424067"/>
                </a:cubicBezTo>
                <a:cubicBezTo>
                  <a:pt x="1780535" y="469157"/>
                  <a:pt x="1740722" y="513937"/>
                  <a:pt x="1691410" y="508883"/>
                </a:cubicBezTo>
                <a:cubicBezTo>
                  <a:pt x="1556961" y="490609"/>
                  <a:pt x="1284845" y="492553"/>
                  <a:pt x="1123747" y="508883"/>
                </a:cubicBezTo>
                <a:cubicBezTo>
                  <a:pt x="962649" y="525213"/>
                  <a:pt x="754221" y="497117"/>
                  <a:pt x="572150" y="508883"/>
                </a:cubicBezTo>
                <a:cubicBezTo>
                  <a:pt x="390079" y="520649"/>
                  <a:pt x="189693" y="526317"/>
                  <a:pt x="84816" y="508883"/>
                </a:cubicBezTo>
                <a:cubicBezTo>
                  <a:pt x="32454" y="518450"/>
                  <a:pt x="3330" y="468067"/>
                  <a:pt x="0" y="424067"/>
                </a:cubicBezTo>
                <a:cubicBezTo>
                  <a:pt x="16019" y="265028"/>
                  <a:pt x="9866" y="165618"/>
                  <a:pt x="0" y="84816"/>
                </a:cubicBezTo>
                <a:close/>
              </a:path>
              <a:path w="1776226" h="508883" stroke="0" extrusionOk="0">
                <a:moveTo>
                  <a:pt x="0" y="84816"/>
                </a:moveTo>
                <a:cubicBezTo>
                  <a:pt x="-2342" y="36754"/>
                  <a:pt x="38025" y="1211"/>
                  <a:pt x="84816" y="0"/>
                </a:cubicBezTo>
                <a:cubicBezTo>
                  <a:pt x="243640" y="-24972"/>
                  <a:pt x="457624" y="14125"/>
                  <a:pt x="604281" y="0"/>
                </a:cubicBezTo>
                <a:cubicBezTo>
                  <a:pt x="750938" y="-14125"/>
                  <a:pt x="937340" y="-9491"/>
                  <a:pt x="1155879" y="0"/>
                </a:cubicBezTo>
                <a:cubicBezTo>
                  <a:pt x="1374418" y="9491"/>
                  <a:pt x="1534186" y="11178"/>
                  <a:pt x="1691410" y="0"/>
                </a:cubicBezTo>
                <a:cubicBezTo>
                  <a:pt x="1729213" y="6184"/>
                  <a:pt x="1773334" y="28221"/>
                  <a:pt x="1776226" y="84816"/>
                </a:cubicBezTo>
                <a:cubicBezTo>
                  <a:pt x="1785195" y="252575"/>
                  <a:pt x="1781373" y="324736"/>
                  <a:pt x="1776226" y="424067"/>
                </a:cubicBezTo>
                <a:cubicBezTo>
                  <a:pt x="1775420" y="476481"/>
                  <a:pt x="1733922" y="507078"/>
                  <a:pt x="1691410" y="508883"/>
                </a:cubicBezTo>
                <a:cubicBezTo>
                  <a:pt x="1477239" y="499127"/>
                  <a:pt x="1378136" y="528894"/>
                  <a:pt x="1171945" y="508883"/>
                </a:cubicBezTo>
                <a:cubicBezTo>
                  <a:pt x="965754" y="488872"/>
                  <a:pt x="891786" y="499612"/>
                  <a:pt x="684611" y="508883"/>
                </a:cubicBezTo>
                <a:cubicBezTo>
                  <a:pt x="477436" y="518154"/>
                  <a:pt x="295288" y="524151"/>
                  <a:pt x="84816" y="508883"/>
                </a:cubicBezTo>
                <a:cubicBezTo>
                  <a:pt x="36427" y="508173"/>
                  <a:pt x="1272" y="471822"/>
                  <a:pt x="0" y="424067"/>
                </a:cubicBezTo>
                <a:cubicBezTo>
                  <a:pt x="-3916" y="341942"/>
                  <a:pt x="-16414" y="175708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62172053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Probability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A6A14BF-B8C5-EC86-7B8A-8DE3577F8D8F}"/>
              </a:ext>
            </a:extLst>
          </p:cNvPr>
          <p:cNvSpPr/>
          <p:nvPr/>
        </p:nvSpPr>
        <p:spPr>
          <a:xfrm>
            <a:off x="650046" y="3776639"/>
            <a:ext cx="1776226" cy="508883"/>
          </a:xfrm>
          <a:custGeom>
            <a:avLst/>
            <a:gdLst>
              <a:gd name="connsiteX0" fmla="*/ 0 w 1776226"/>
              <a:gd name="connsiteY0" fmla="*/ 84816 h 508883"/>
              <a:gd name="connsiteX1" fmla="*/ 84816 w 1776226"/>
              <a:gd name="connsiteY1" fmla="*/ 0 h 508883"/>
              <a:gd name="connsiteX2" fmla="*/ 620347 w 1776226"/>
              <a:gd name="connsiteY2" fmla="*/ 0 h 508883"/>
              <a:gd name="connsiteX3" fmla="*/ 1107681 w 1776226"/>
              <a:gd name="connsiteY3" fmla="*/ 0 h 508883"/>
              <a:gd name="connsiteX4" fmla="*/ 1691410 w 1776226"/>
              <a:gd name="connsiteY4" fmla="*/ 0 h 508883"/>
              <a:gd name="connsiteX5" fmla="*/ 1776226 w 1776226"/>
              <a:gd name="connsiteY5" fmla="*/ 84816 h 508883"/>
              <a:gd name="connsiteX6" fmla="*/ 1776226 w 1776226"/>
              <a:gd name="connsiteY6" fmla="*/ 424067 h 508883"/>
              <a:gd name="connsiteX7" fmla="*/ 1691410 w 1776226"/>
              <a:gd name="connsiteY7" fmla="*/ 508883 h 508883"/>
              <a:gd name="connsiteX8" fmla="*/ 1123747 w 1776226"/>
              <a:gd name="connsiteY8" fmla="*/ 508883 h 508883"/>
              <a:gd name="connsiteX9" fmla="*/ 572150 w 1776226"/>
              <a:gd name="connsiteY9" fmla="*/ 508883 h 508883"/>
              <a:gd name="connsiteX10" fmla="*/ 84816 w 1776226"/>
              <a:gd name="connsiteY10" fmla="*/ 508883 h 508883"/>
              <a:gd name="connsiteX11" fmla="*/ 0 w 1776226"/>
              <a:gd name="connsiteY11" fmla="*/ 424067 h 508883"/>
              <a:gd name="connsiteX12" fmla="*/ 0 w 1776226"/>
              <a:gd name="connsiteY12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76226" h="508883" fill="none" extrusionOk="0">
                <a:moveTo>
                  <a:pt x="0" y="84816"/>
                </a:moveTo>
                <a:cubicBezTo>
                  <a:pt x="-779" y="44232"/>
                  <a:pt x="39765" y="-1385"/>
                  <a:pt x="84816" y="0"/>
                </a:cubicBezTo>
                <a:cubicBezTo>
                  <a:pt x="197976" y="-2059"/>
                  <a:pt x="480635" y="-2831"/>
                  <a:pt x="620347" y="0"/>
                </a:cubicBezTo>
                <a:cubicBezTo>
                  <a:pt x="760059" y="2831"/>
                  <a:pt x="958363" y="8137"/>
                  <a:pt x="1107681" y="0"/>
                </a:cubicBezTo>
                <a:cubicBezTo>
                  <a:pt x="1256999" y="-8137"/>
                  <a:pt x="1545906" y="-3850"/>
                  <a:pt x="1691410" y="0"/>
                </a:cubicBezTo>
                <a:cubicBezTo>
                  <a:pt x="1731798" y="-1177"/>
                  <a:pt x="1776173" y="36920"/>
                  <a:pt x="1776226" y="84816"/>
                </a:cubicBezTo>
                <a:cubicBezTo>
                  <a:pt x="1781968" y="173755"/>
                  <a:pt x="1787546" y="333352"/>
                  <a:pt x="1776226" y="424067"/>
                </a:cubicBezTo>
                <a:cubicBezTo>
                  <a:pt x="1780535" y="469157"/>
                  <a:pt x="1740722" y="513937"/>
                  <a:pt x="1691410" y="508883"/>
                </a:cubicBezTo>
                <a:cubicBezTo>
                  <a:pt x="1556961" y="490609"/>
                  <a:pt x="1284845" y="492553"/>
                  <a:pt x="1123747" y="508883"/>
                </a:cubicBezTo>
                <a:cubicBezTo>
                  <a:pt x="962649" y="525213"/>
                  <a:pt x="754221" y="497117"/>
                  <a:pt x="572150" y="508883"/>
                </a:cubicBezTo>
                <a:cubicBezTo>
                  <a:pt x="390079" y="520649"/>
                  <a:pt x="189693" y="526317"/>
                  <a:pt x="84816" y="508883"/>
                </a:cubicBezTo>
                <a:cubicBezTo>
                  <a:pt x="32454" y="518450"/>
                  <a:pt x="3330" y="468067"/>
                  <a:pt x="0" y="424067"/>
                </a:cubicBezTo>
                <a:cubicBezTo>
                  <a:pt x="16019" y="265028"/>
                  <a:pt x="9866" y="165618"/>
                  <a:pt x="0" y="84816"/>
                </a:cubicBezTo>
                <a:close/>
              </a:path>
              <a:path w="1776226" h="508883" stroke="0" extrusionOk="0">
                <a:moveTo>
                  <a:pt x="0" y="84816"/>
                </a:moveTo>
                <a:cubicBezTo>
                  <a:pt x="-2342" y="36754"/>
                  <a:pt x="38025" y="1211"/>
                  <a:pt x="84816" y="0"/>
                </a:cubicBezTo>
                <a:cubicBezTo>
                  <a:pt x="243640" y="-24972"/>
                  <a:pt x="457624" y="14125"/>
                  <a:pt x="604281" y="0"/>
                </a:cubicBezTo>
                <a:cubicBezTo>
                  <a:pt x="750938" y="-14125"/>
                  <a:pt x="937340" y="-9491"/>
                  <a:pt x="1155879" y="0"/>
                </a:cubicBezTo>
                <a:cubicBezTo>
                  <a:pt x="1374418" y="9491"/>
                  <a:pt x="1534186" y="11178"/>
                  <a:pt x="1691410" y="0"/>
                </a:cubicBezTo>
                <a:cubicBezTo>
                  <a:pt x="1729213" y="6184"/>
                  <a:pt x="1773334" y="28221"/>
                  <a:pt x="1776226" y="84816"/>
                </a:cubicBezTo>
                <a:cubicBezTo>
                  <a:pt x="1785195" y="252575"/>
                  <a:pt x="1781373" y="324736"/>
                  <a:pt x="1776226" y="424067"/>
                </a:cubicBezTo>
                <a:cubicBezTo>
                  <a:pt x="1775420" y="476481"/>
                  <a:pt x="1733922" y="507078"/>
                  <a:pt x="1691410" y="508883"/>
                </a:cubicBezTo>
                <a:cubicBezTo>
                  <a:pt x="1477239" y="499127"/>
                  <a:pt x="1378136" y="528894"/>
                  <a:pt x="1171945" y="508883"/>
                </a:cubicBezTo>
                <a:cubicBezTo>
                  <a:pt x="965754" y="488872"/>
                  <a:pt x="891786" y="499612"/>
                  <a:pt x="684611" y="508883"/>
                </a:cubicBezTo>
                <a:cubicBezTo>
                  <a:pt x="477436" y="518154"/>
                  <a:pt x="295288" y="524151"/>
                  <a:pt x="84816" y="508883"/>
                </a:cubicBezTo>
                <a:cubicBezTo>
                  <a:pt x="36427" y="508173"/>
                  <a:pt x="1272" y="471822"/>
                  <a:pt x="0" y="424067"/>
                </a:cubicBezTo>
                <a:cubicBezTo>
                  <a:pt x="-3916" y="341942"/>
                  <a:pt x="-16414" y="175708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62172053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Parameters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EC40A6-DC94-DE4C-8CAC-138B2DA2C977}"/>
              </a:ext>
            </a:extLst>
          </p:cNvPr>
          <p:cNvSpPr/>
          <p:nvPr/>
        </p:nvSpPr>
        <p:spPr>
          <a:xfrm>
            <a:off x="650046" y="4921328"/>
            <a:ext cx="1776226" cy="508883"/>
          </a:xfrm>
          <a:custGeom>
            <a:avLst/>
            <a:gdLst>
              <a:gd name="connsiteX0" fmla="*/ 0 w 1776226"/>
              <a:gd name="connsiteY0" fmla="*/ 84816 h 508883"/>
              <a:gd name="connsiteX1" fmla="*/ 84816 w 1776226"/>
              <a:gd name="connsiteY1" fmla="*/ 0 h 508883"/>
              <a:gd name="connsiteX2" fmla="*/ 620347 w 1776226"/>
              <a:gd name="connsiteY2" fmla="*/ 0 h 508883"/>
              <a:gd name="connsiteX3" fmla="*/ 1107681 w 1776226"/>
              <a:gd name="connsiteY3" fmla="*/ 0 h 508883"/>
              <a:gd name="connsiteX4" fmla="*/ 1691410 w 1776226"/>
              <a:gd name="connsiteY4" fmla="*/ 0 h 508883"/>
              <a:gd name="connsiteX5" fmla="*/ 1776226 w 1776226"/>
              <a:gd name="connsiteY5" fmla="*/ 84816 h 508883"/>
              <a:gd name="connsiteX6" fmla="*/ 1776226 w 1776226"/>
              <a:gd name="connsiteY6" fmla="*/ 424067 h 508883"/>
              <a:gd name="connsiteX7" fmla="*/ 1691410 w 1776226"/>
              <a:gd name="connsiteY7" fmla="*/ 508883 h 508883"/>
              <a:gd name="connsiteX8" fmla="*/ 1123747 w 1776226"/>
              <a:gd name="connsiteY8" fmla="*/ 508883 h 508883"/>
              <a:gd name="connsiteX9" fmla="*/ 572150 w 1776226"/>
              <a:gd name="connsiteY9" fmla="*/ 508883 h 508883"/>
              <a:gd name="connsiteX10" fmla="*/ 84816 w 1776226"/>
              <a:gd name="connsiteY10" fmla="*/ 508883 h 508883"/>
              <a:gd name="connsiteX11" fmla="*/ 0 w 1776226"/>
              <a:gd name="connsiteY11" fmla="*/ 424067 h 508883"/>
              <a:gd name="connsiteX12" fmla="*/ 0 w 1776226"/>
              <a:gd name="connsiteY12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76226" h="508883" fill="none" extrusionOk="0">
                <a:moveTo>
                  <a:pt x="0" y="84816"/>
                </a:moveTo>
                <a:cubicBezTo>
                  <a:pt x="-779" y="44232"/>
                  <a:pt x="39765" y="-1385"/>
                  <a:pt x="84816" y="0"/>
                </a:cubicBezTo>
                <a:cubicBezTo>
                  <a:pt x="197976" y="-2059"/>
                  <a:pt x="480635" y="-2831"/>
                  <a:pt x="620347" y="0"/>
                </a:cubicBezTo>
                <a:cubicBezTo>
                  <a:pt x="760059" y="2831"/>
                  <a:pt x="958363" y="8137"/>
                  <a:pt x="1107681" y="0"/>
                </a:cubicBezTo>
                <a:cubicBezTo>
                  <a:pt x="1256999" y="-8137"/>
                  <a:pt x="1545906" y="-3850"/>
                  <a:pt x="1691410" y="0"/>
                </a:cubicBezTo>
                <a:cubicBezTo>
                  <a:pt x="1731798" y="-1177"/>
                  <a:pt x="1776173" y="36920"/>
                  <a:pt x="1776226" y="84816"/>
                </a:cubicBezTo>
                <a:cubicBezTo>
                  <a:pt x="1781968" y="173755"/>
                  <a:pt x="1787546" y="333352"/>
                  <a:pt x="1776226" y="424067"/>
                </a:cubicBezTo>
                <a:cubicBezTo>
                  <a:pt x="1780535" y="469157"/>
                  <a:pt x="1740722" y="513937"/>
                  <a:pt x="1691410" y="508883"/>
                </a:cubicBezTo>
                <a:cubicBezTo>
                  <a:pt x="1556961" y="490609"/>
                  <a:pt x="1284845" y="492553"/>
                  <a:pt x="1123747" y="508883"/>
                </a:cubicBezTo>
                <a:cubicBezTo>
                  <a:pt x="962649" y="525213"/>
                  <a:pt x="754221" y="497117"/>
                  <a:pt x="572150" y="508883"/>
                </a:cubicBezTo>
                <a:cubicBezTo>
                  <a:pt x="390079" y="520649"/>
                  <a:pt x="189693" y="526317"/>
                  <a:pt x="84816" y="508883"/>
                </a:cubicBezTo>
                <a:cubicBezTo>
                  <a:pt x="32454" y="518450"/>
                  <a:pt x="3330" y="468067"/>
                  <a:pt x="0" y="424067"/>
                </a:cubicBezTo>
                <a:cubicBezTo>
                  <a:pt x="16019" y="265028"/>
                  <a:pt x="9866" y="165618"/>
                  <a:pt x="0" y="84816"/>
                </a:cubicBezTo>
                <a:close/>
              </a:path>
              <a:path w="1776226" h="508883" stroke="0" extrusionOk="0">
                <a:moveTo>
                  <a:pt x="0" y="84816"/>
                </a:moveTo>
                <a:cubicBezTo>
                  <a:pt x="-2342" y="36754"/>
                  <a:pt x="38025" y="1211"/>
                  <a:pt x="84816" y="0"/>
                </a:cubicBezTo>
                <a:cubicBezTo>
                  <a:pt x="243640" y="-24972"/>
                  <a:pt x="457624" y="14125"/>
                  <a:pt x="604281" y="0"/>
                </a:cubicBezTo>
                <a:cubicBezTo>
                  <a:pt x="750938" y="-14125"/>
                  <a:pt x="937340" y="-9491"/>
                  <a:pt x="1155879" y="0"/>
                </a:cubicBezTo>
                <a:cubicBezTo>
                  <a:pt x="1374418" y="9491"/>
                  <a:pt x="1534186" y="11178"/>
                  <a:pt x="1691410" y="0"/>
                </a:cubicBezTo>
                <a:cubicBezTo>
                  <a:pt x="1729213" y="6184"/>
                  <a:pt x="1773334" y="28221"/>
                  <a:pt x="1776226" y="84816"/>
                </a:cubicBezTo>
                <a:cubicBezTo>
                  <a:pt x="1785195" y="252575"/>
                  <a:pt x="1781373" y="324736"/>
                  <a:pt x="1776226" y="424067"/>
                </a:cubicBezTo>
                <a:cubicBezTo>
                  <a:pt x="1775420" y="476481"/>
                  <a:pt x="1733922" y="507078"/>
                  <a:pt x="1691410" y="508883"/>
                </a:cubicBezTo>
                <a:cubicBezTo>
                  <a:pt x="1477239" y="499127"/>
                  <a:pt x="1378136" y="528894"/>
                  <a:pt x="1171945" y="508883"/>
                </a:cubicBezTo>
                <a:cubicBezTo>
                  <a:pt x="965754" y="488872"/>
                  <a:pt x="891786" y="499612"/>
                  <a:pt x="684611" y="508883"/>
                </a:cubicBezTo>
                <a:cubicBezTo>
                  <a:pt x="477436" y="518154"/>
                  <a:pt x="295288" y="524151"/>
                  <a:pt x="84816" y="508883"/>
                </a:cubicBezTo>
                <a:cubicBezTo>
                  <a:pt x="36427" y="508173"/>
                  <a:pt x="1272" y="471822"/>
                  <a:pt x="0" y="424067"/>
                </a:cubicBezTo>
                <a:cubicBezTo>
                  <a:pt x="-3916" y="341942"/>
                  <a:pt x="-16414" y="175708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62172053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Data</a:t>
            </a:r>
            <a:endParaRPr lang="LID4096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856A98A-4D8F-2E9C-D8C1-E6D61C6E6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234075"/>
              </p:ext>
            </p:extLst>
          </p:nvPr>
        </p:nvGraphicFramePr>
        <p:xfrm>
          <a:off x="2570632" y="2348117"/>
          <a:ext cx="8316610" cy="3434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4158305">
                  <a:extLst>
                    <a:ext uri="{9D8B030D-6E8A-4147-A177-3AD203B41FA5}">
                      <a16:colId xmlns:a16="http://schemas.microsoft.com/office/drawing/2014/main" val="873211534"/>
                    </a:ext>
                  </a:extLst>
                </a:gridCol>
                <a:gridCol w="4158305">
                  <a:extLst>
                    <a:ext uri="{9D8B030D-6E8A-4147-A177-3AD203B41FA5}">
                      <a16:colId xmlns:a16="http://schemas.microsoft.com/office/drawing/2014/main" val="1292474913"/>
                    </a:ext>
                  </a:extLst>
                </a:gridCol>
              </a:tblGrid>
              <a:tr h="114480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 long-term relative frequency</a:t>
                      </a:r>
                      <a:endParaRPr lang="LID4096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8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expresses a belief about the world after observing some data</a:t>
                      </a:r>
                      <a:endParaRPr lang="LID4096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8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160383"/>
                  </a:ext>
                </a:extLst>
              </a:tr>
              <a:tr h="114480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fixed point values</a:t>
                      </a:r>
                      <a:endParaRPr lang="LID4096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8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distributions</a:t>
                      </a:r>
                      <a:endParaRPr lang="LID4096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8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35294"/>
                  </a:ext>
                </a:extLst>
              </a:tr>
              <a:tr h="114480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the structure of the data determines the statistical approach</a:t>
                      </a:r>
                      <a:endParaRPr lang="LID4096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8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 data structure assumptions or requirements</a:t>
                      </a:r>
                      <a:endParaRPr lang="LID4096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8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60745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F2B9F6D-501D-C14A-F314-A7D539BBDF14}"/>
              </a:ext>
            </a:extLst>
          </p:cNvPr>
          <p:cNvSpPr/>
          <p:nvPr/>
        </p:nvSpPr>
        <p:spPr>
          <a:xfrm>
            <a:off x="2461216" y="2295428"/>
            <a:ext cx="8589058" cy="1174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65D57C-2553-E6F4-687E-F912FB5172F1}"/>
              </a:ext>
            </a:extLst>
          </p:cNvPr>
          <p:cNvSpPr/>
          <p:nvPr/>
        </p:nvSpPr>
        <p:spPr>
          <a:xfrm>
            <a:off x="2570632" y="4630555"/>
            <a:ext cx="8589058" cy="1174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FFBBD6-7375-44B3-3CAD-CCC8E2761D74}"/>
              </a:ext>
            </a:extLst>
          </p:cNvPr>
          <p:cNvSpPr/>
          <p:nvPr/>
        </p:nvSpPr>
        <p:spPr>
          <a:xfrm>
            <a:off x="2461216" y="3497024"/>
            <a:ext cx="8589058" cy="1174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446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F4F8-F172-E363-DD09-B2F0AA03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8EB16-F02F-A7F0-5748-15DF69CB1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A linear model as an example</a:t>
            </a:r>
            <a:endParaRPr lang="LID4096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A7B100-61EC-4A6F-4E24-57B1F07B1BE7}"/>
              </a:ext>
            </a:extLst>
          </p:cNvPr>
          <p:cNvSpPr/>
          <p:nvPr/>
        </p:nvSpPr>
        <p:spPr>
          <a:xfrm>
            <a:off x="1304757" y="1385381"/>
            <a:ext cx="4131498" cy="508883"/>
          </a:xfrm>
          <a:custGeom>
            <a:avLst/>
            <a:gdLst>
              <a:gd name="connsiteX0" fmla="*/ 0 w 4131498"/>
              <a:gd name="connsiteY0" fmla="*/ 84816 h 508883"/>
              <a:gd name="connsiteX1" fmla="*/ 84816 w 4131498"/>
              <a:gd name="connsiteY1" fmla="*/ 0 h 508883"/>
              <a:gd name="connsiteX2" fmla="*/ 665890 w 4131498"/>
              <a:gd name="connsiteY2" fmla="*/ 0 h 508883"/>
              <a:gd name="connsiteX3" fmla="*/ 1286582 w 4131498"/>
              <a:gd name="connsiteY3" fmla="*/ 0 h 508883"/>
              <a:gd name="connsiteX4" fmla="*/ 1986512 w 4131498"/>
              <a:gd name="connsiteY4" fmla="*/ 0 h 508883"/>
              <a:gd name="connsiteX5" fmla="*/ 2646823 w 4131498"/>
              <a:gd name="connsiteY5" fmla="*/ 0 h 508883"/>
              <a:gd name="connsiteX6" fmla="*/ 3267515 w 4131498"/>
              <a:gd name="connsiteY6" fmla="*/ 0 h 508883"/>
              <a:gd name="connsiteX7" fmla="*/ 4046682 w 4131498"/>
              <a:gd name="connsiteY7" fmla="*/ 0 h 508883"/>
              <a:gd name="connsiteX8" fmla="*/ 4131498 w 4131498"/>
              <a:gd name="connsiteY8" fmla="*/ 84816 h 508883"/>
              <a:gd name="connsiteX9" fmla="*/ 4131498 w 4131498"/>
              <a:gd name="connsiteY9" fmla="*/ 424067 h 508883"/>
              <a:gd name="connsiteX10" fmla="*/ 4046682 w 4131498"/>
              <a:gd name="connsiteY10" fmla="*/ 508883 h 508883"/>
              <a:gd name="connsiteX11" fmla="*/ 3425990 w 4131498"/>
              <a:gd name="connsiteY11" fmla="*/ 508883 h 508883"/>
              <a:gd name="connsiteX12" fmla="*/ 2805297 w 4131498"/>
              <a:gd name="connsiteY12" fmla="*/ 508883 h 508883"/>
              <a:gd name="connsiteX13" fmla="*/ 2184605 w 4131498"/>
              <a:gd name="connsiteY13" fmla="*/ 508883 h 508883"/>
              <a:gd name="connsiteX14" fmla="*/ 1445057 w 4131498"/>
              <a:gd name="connsiteY14" fmla="*/ 508883 h 508883"/>
              <a:gd name="connsiteX15" fmla="*/ 903602 w 4131498"/>
              <a:gd name="connsiteY15" fmla="*/ 508883 h 508883"/>
              <a:gd name="connsiteX16" fmla="*/ 84816 w 4131498"/>
              <a:gd name="connsiteY16" fmla="*/ 508883 h 508883"/>
              <a:gd name="connsiteX17" fmla="*/ 0 w 4131498"/>
              <a:gd name="connsiteY17" fmla="*/ 424067 h 508883"/>
              <a:gd name="connsiteX18" fmla="*/ 0 w 4131498"/>
              <a:gd name="connsiteY18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31498" h="508883" fill="none" extrusionOk="0">
                <a:moveTo>
                  <a:pt x="0" y="84816"/>
                </a:moveTo>
                <a:cubicBezTo>
                  <a:pt x="1624" y="37020"/>
                  <a:pt x="37264" y="893"/>
                  <a:pt x="84816" y="0"/>
                </a:cubicBezTo>
                <a:cubicBezTo>
                  <a:pt x="309203" y="13387"/>
                  <a:pt x="463694" y="-1513"/>
                  <a:pt x="665890" y="0"/>
                </a:cubicBezTo>
                <a:cubicBezTo>
                  <a:pt x="868086" y="1513"/>
                  <a:pt x="1139033" y="-13919"/>
                  <a:pt x="1286582" y="0"/>
                </a:cubicBezTo>
                <a:cubicBezTo>
                  <a:pt x="1434131" y="13919"/>
                  <a:pt x="1657742" y="-19765"/>
                  <a:pt x="1986512" y="0"/>
                </a:cubicBezTo>
                <a:cubicBezTo>
                  <a:pt x="2315282" y="19765"/>
                  <a:pt x="2374917" y="-1446"/>
                  <a:pt x="2646823" y="0"/>
                </a:cubicBezTo>
                <a:cubicBezTo>
                  <a:pt x="2918729" y="1446"/>
                  <a:pt x="3140536" y="-23524"/>
                  <a:pt x="3267515" y="0"/>
                </a:cubicBezTo>
                <a:cubicBezTo>
                  <a:pt x="3394494" y="23524"/>
                  <a:pt x="3840146" y="5934"/>
                  <a:pt x="4046682" y="0"/>
                </a:cubicBezTo>
                <a:cubicBezTo>
                  <a:pt x="4082545" y="1913"/>
                  <a:pt x="4122630" y="33830"/>
                  <a:pt x="4131498" y="84816"/>
                </a:cubicBezTo>
                <a:cubicBezTo>
                  <a:pt x="4135304" y="175225"/>
                  <a:pt x="4118202" y="355489"/>
                  <a:pt x="4131498" y="424067"/>
                </a:cubicBezTo>
                <a:cubicBezTo>
                  <a:pt x="4122917" y="468416"/>
                  <a:pt x="4091410" y="502017"/>
                  <a:pt x="4046682" y="508883"/>
                </a:cubicBezTo>
                <a:cubicBezTo>
                  <a:pt x="3738359" y="529332"/>
                  <a:pt x="3665078" y="522894"/>
                  <a:pt x="3425990" y="508883"/>
                </a:cubicBezTo>
                <a:cubicBezTo>
                  <a:pt x="3186902" y="494872"/>
                  <a:pt x="2959896" y="483847"/>
                  <a:pt x="2805297" y="508883"/>
                </a:cubicBezTo>
                <a:cubicBezTo>
                  <a:pt x="2650698" y="533919"/>
                  <a:pt x="2368054" y="517734"/>
                  <a:pt x="2184605" y="508883"/>
                </a:cubicBezTo>
                <a:cubicBezTo>
                  <a:pt x="2001156" y="500032"/>
                  <a:pt x="1671304" y="519402"/>
                  <a:pt x="1445057" y="508883"/>
                </a:cubicBezTo>
                <a:cubicBezTo>
                  <a:pt x="1218810" y="498364"/>
                  <a:pt x="1031611" y="528813"/>
                  <a:pt x="903602" y="508883"/>
                </a:cubicBezTo>
                <a:cubicBezTo>
                  <a:pt x="775593" y="488953"/>
                  <a:pt x="272003" y="547931"/>
                  <a:pt x="84816" y="508883"/>
                </a:cubicBezTo>
                <a:cubicBezTo>
                  <a:pt x="41193" y="511496"/>
                  <a:pt x="3766" y="479237"/>
                  <a:pt x="0" y="424067"/>
                </a:cubicBezTo>
                <a:cubicBezTo>
                  <a:pt x="8735" y="267281"/>
                  <a:pt x="10420" y="191642"/>
                  <a:pt x="0" y="84816"/>
                </a:cubicBezTo>
                <a:close/>
              </a:path>
              <a:path w="4131498" h="508883" stroke="0" extrusionOk="0">
                <a:moveTo>
                  <a:pt x="0" y="84816"/>
                </a:moveTo>
                <a:cubicBezTo>
                  <a:pt x="175" y="41206"/>
                  <a:pt x="36120" y="4519"/>
                  <a:pt x="84816" y="0"/>
                </a:cubicBezTo>
                <a:cubicBezTo>
                  <a:pt x="385361" y="-15988"/>
                  <a:pt x="527697" y="16914"/>
                  <a:pt x="705508" y="0"/>
                </a:cubicBezTo>
                <a:cubicBezTo>
                  <a:pt x="883319" y="-16914"/>
                  <a:pt x="1197732" y="-13833"/>
                  <a:pt x="1405438" y="0"/>
                </a:cubicBezTo>
                <a:cubicBezTo>
                  <a:pt x="1613144" y="13833"/>
                  <a:pt x="1695129" y="26488"/>
                  <a:pt x="1946893" y="0"/>
                </a:cubicBezTo>
                <a:cubicBezTo>
                  <a:pt x="2198658" y="-26488"/>
                  <a:pt x="2290666" y="8064"/>
                  <a:pt x="2527967" y="0"/>
                </a:cubicBezTo>
                <a:cubicBezTo>
                  <a:pt x="2765268" y="-8064"/>
                  <a:pt x="2895925" y="-12033"/>
                  <a:pt x="3148659" y="0"/>
                </a:cubicBezTo>
                <a:cubicBezTo>
                  <a:pt x="3401393" y="12033"/>
                  <a:pt x="3725563" y="-12255"/>
                  <a:pt x="4046682" y="0"/>
                </a:cubicBezTo>
                <a:cubicBezTo>
                  <a:pt x="4092068" y="3597"/>
                  <a:pt x="4128335" y="39293"/>
                  <a:pt x="4131498" y="84816"/>
                </a:cubicBezTo>
                <a:cubicBezTo>
                  <a:pt x="4131340" y="183148"/>
                  <a:pt x="4139179" y="312099"/>
                  <a:pt x="4131498" y="424067"/>
                </a:cubicBezTo>
                <a:cubicBezTo>
                  <a:pt x="4127603" y="468695"/>
                  <a:pt x="4089322" y="511315"/>
                  <a:pt x="4046682" y="508883"/>
                </a:cubicBezTo>
                <a:cubicBezTo>
                  <a:pt x="3911703" y="524495"/>
                  <a:pt x="3619498" y="534187"/>
                  <a:pt x="3465608" y="508883"/>
                </a:cubicBezTo>
                <a:cubicBezTo>
                  <a:pt x="3311718" y="483579"/>
                  <a:pt x="2959900" y="527896"/>
                  <a:pt x="2805297" y="508883"/>
                </a:cubicBezTo>
                <a:cubicBezTo>
                  <a:pt x="2650694" y="489870"/>
                  <a:pt x="2412600" y="517648"/>
                  <a:pt x="2105368" y="508883"/>
                </a:cubicBezTo>
                <a:cubicBezTo>
                  <a:pt x="1798136" y="500118"/>
                  <a:pt x="1745085" y="503729"/>
                  <a:pt x="1563913" y="508883"/>
                </a:cubicBezTo>
                <a:cubicBezTo>
                  <a:pt x="1382742" y="514037"/>
                  <a:pt x="1044100" y="500094"/>
                  <a:pt x="903602" y="508883"/>
                </a:cubicBezTo>
                <a:cubicBezTo>
                  <a:pt x="763104" y="517672"/>
                  <a:pt x="333175" y="506090"/>
                  <a:pt x="84816" y="508883"/>
                </a:cubicBezTo>
                <a:cubicBezTo>
                  <a:pt x="41523" y="514007"/>
                  <a:pt x="-1848" y="473035"/>
                  <a:pt x="0" y="424067"/>
                </a:cubicBezTo>
                <a:cubicBezTo>
                  <a:pt x="-9764" y="282004"/>
                  <a:pt x="-2726" y="176438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408971683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Frequentist linear regression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6518F1-8B19-3C45-5DDE-CC965F5360D9}"/>
              </a:ext>
            </a:extLst>
          </p:cNvPr>
          <p:cNvSpPr/>
          <p:nvPr/>
        </p:nvSpPr>
        <p:spPr>
          <a:xfrm>
            <a:off x="6651836" y="1385381"/>
            <a:ext cx="4131498" cy="508883"/>
          </a:xfrm>
          <a:custGeom>
            <a:avLst/>
            <a:gdLst>
              <a:gd name="connsiteX0" fmla="*/ 0 w 4131498"/>
              <a:gd name="connsiteY0" fmla="*/ 84816 h 508883"/>
              <a:gd name="connsiteX1" fmla="*/ 84816 w 4131498"/>
              <a:gd name="connsiteY1" fmla="*/ 0 h 508883"/>
              <a:gd name="connsiteX2" fmla="*/ 626271 w 4131498"/>
              <a:gd name="connsiteY2" fmla="*/ 0 h 508883"/>
              <a:gd name="connsiteX3" fmla="*/ 1365819 w 4131498"/>
              <a:gd name="connsiteY3" fmla="*/ 0 h 508883"/>
              <a:gd name="connsiteX4" fmla="*/ 1946893 w 4131498"/>
              <a:gd name="connsiteY4" fmla="*/ 0 h 508883"/>
              <a:gd name="connsiteX5" fmla="*/ 2567585 w 4131498"/>
              <a:gd name="connsiteY5" fmla="*/ 0 h 508883"/>
              <a:gd name="connsiteX6" fmla="*/ 3188278 w 4131498"/>
              <a:gd name="connsiteY6" fmla="*/ 0 h 508883"/>
              <a:gd name="connsiteX7" fmla="*/ 4046682 w 4131498"/>
              <a:gd name="connsiteY7" fmla="*/ 0 h 508883"/>
              <a:gd name="connsiteX8" fmla="*/ 4131498 w 4131498"/>
              <a:gd name="connsiteY8" fmla="*/ 84816 h 508883"/>
              <a:gd name="connsiteX9" fmla="*/ 4131498 w 4131498"/>
              <a:gd name="connsiteY9" fmla="*/ 424067 h 508883"/>
              <a:gd name="connsiteX10" fmla="*/ 4046682 w 4131498"/>
              <a:gd name="connsiteY10" fmla="*/ 508883 h 508883"/>
              <a:gd name="connsiteX11" fmla="*/ 3505227 w 4131498"/>
              <a:gd name="connsiteY11" fmla="*/ 508883 h 508883"/>
              <a:gd name="connsiteX12" fmla="*/ 2884535 w 4131498"/>
              <a:gd name="connsiteY12" fmla="*/ 508883 h 508883"/>
              <a:gd name="connsiteX13" fmla="*/ 2343080 w 4131498"/>
              <a:gd name="connsiteY13" fmla="*/ 508883 h 508883"/>
              <a:gd name="connsiteX14" fmla="*/ 1801625 w 4131498"/>
              <a:gd name="connsiteY14" fmla="*/ 508883 h 508883"/>
              <a:gd name="connsiteX15" fmla="*/ 1260170 w 4131498"/>
              <a:gd name="connsiteY15" fmla="*/ 508883 h 508883"/>
              <a:gd name="connsiteX16" fmla="*/ 718715 w 4131498"/>
              <a:gd name="connsiteY16" fmla="*/ 508883 h 508883"/>
              <a:gd name="connsiteX17" fmla="*/ 84816 w 4131498"/>
              <a:gd name="connsiteY17" fmla="*/ 508883 h 508883"/>
              <a:gd name="connsiteX18" fmla="*/ 0 w 4131498"/>
              <a:gd name="connsiteY18" fmla="*/ 424067 h 508883"/>
              <a:gd name="connsiteX19" fmla="*/ 0 w 4131498"/>
              <a:gd name="connsiteY19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31498" h="508883" fill="none" extrusionOk="0">
                <a:moveTo>
                  <a:pt x="0" y="84816"/>
                </a:moveTo>
                <a:cubicBezTo>
                  <a:pt x="-4553" y="28221"/>
                  <a:pt x="38506" y="6375"/>
                  <a:pt x="84816" y="0"/>
                </a:cubicBezTo>
                <a:cubicBezTo>
                  <a:pt x="223746" y="22762"/>
                  <a:pt x="362231" y="22877"/>
                  <a:pt x="626271" y="0"/>
                </a:cubicBezTo>
                <a:cubicBezTo>
                  <a:pt x="890312" y="-22877"/>
                  <a:pt x="1027669" y="13639"/>
                  <a:pt x="1365819" y="0"/>
                </a:cubicBezTo>
                <a:cubicBezTo>
                  <a:pt x="1703969" y="-13639"/>
                  <a:pt x="1822562" y="-26073"/>
                  <a:pt x="1946893" y="0"/>
                </a:cubicBezTo>
                <a:cubicBezTo>
                  <a:pt x="2071224" y="26073"/>
                  <a:pt x="2337499" y="-19844"/>
                  <a:pt x="2567585" y="0"/>
                </a:cubicBezTo>
                <a:cubicBezTo>
                  <a:pt x="2797671" y="19844"/>
                  <a:pt x="2993687" y="-5931"/>
                  <a:pt x="3188278" y="0"/>
                </a:cubicBezTo>
                <a:cubicBezTo>
                  <a:pt x="3382869" y="5931"/>
                  <a:pt x="3654649" y="28363"/>
                  <a:pt x="4046682" y="0"/>
                </a:cubicBezTo>
                <a:cubicBezTo>
                  <a:pt x="4089827" y="-4048"/>
                  <a:pt x="4128356" y="29234"/>
                  <a:pt x="4131498" y="84816"/>
                </a:cubicBezTo>
                <a:cubicBezTo>
                  <a:pt x="4132470" y="221343"/>
                  <a:pt x="4119549" y="290374"/>
                  <a:pt x="4131498" y="424067"/>
                </a:cubicBezTo>
                <a:cubicBezTo>
                  <a:pt x="4129793" y="469863"/>
                  <a:pt x="4089548" y="505699"/>
                  <a:pt x="4046682" y="508883"/>
                </a:cubicBezTo>
                <a:cubicBezTo>
                  <a:pt x="3784907" y="522994"/>
                  <a:pt x="3623473" y="483789"/>
                  <a:pt x="3505227" y="508883"/>
                </a:cubicBezTo>
                <a:cubicBezTo>
                  <a:pt x="3386981" y="533977"/>
                  <a:pt x="3189183" y="524934"/>
                  <a:pt x="2884535" y="508883"/>
                </a:cubicBezTo>
                <a:cubicBezTo>
                  <a:pt x="2579887" y="492832"/>
                  <a:pt x="2550360" y="521154"/>
                  <a:pt x="2343080" y="508883"/>
                </a:cubicBezTo>
                <a:cubicBezTo>
                  <a:pt x="2135800" y="496612"/>
                  <a:pt x="1922065" y="492887"/>
                  <a:pt x="1801625" y="508883"/>
                </a:cubicBezTo>
                <a:cubicBezTo>
                  <a:pt x="1681186" y="524879"/>
                  <a:pt x="1375539" y="524030"/>
                  <a:pt x="1260170" y="508883"/>
                </a:cubicBezTo>
                <a:cubicBezTo>
                  <a:pt x="1144801" y="493736"/>
                  <a:pt x="988719" y="500635"/>
                  <a:pt x="718715" y="508883"/>
                </a:cubicBezTo>
                <a:cubicBezTo>
                  <a:pt x="448711" y="517131"/>
                  <a:pt x="357160" y="522951"/>
                  <a:pt x="84816" y="508883"/>
                </a:cubicBezTo>
                <a:cubicBezTo>
                  <a:pt x="37638" y="516024"/>
                  <a:pt x="-7061" y="462342"/>
                  <a:pt x="0" y="424067"/>
                </a:cubicBezTo>
                <a:cubicBezTo>
                  <a:pt x="-15423" y="295305"/>
                  <a:pt x="-14962" y="252690"/>
                  <a:pt x="0" y="84816"/>
                </a:cubicBezTo>
                <a:close/>
              </a:path>
              <a:path w="4131498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341490" y="25909"/>
                  <a:pt x="501218" y="-17851"/>
                  <a:pt x="626271" y="0"/>
                </a:cubicBezTo>
                <a:cubicBezTo>
                  <a:pt x="751325" y="17851"/>
                  <a:pt x="898269" y="-3404"/>
                  <a:pt x="1167726" y="0"/>
                </a:cubicBezTo>
                <a:cubicBezTo>
                  <a:pt x="1437184" y="3404"/>
                  <a:pt x="1540910" y="-18300"/>
                  <a:pt x="1907274" y="0"/>
                </a:cubicBezTo>
                <a:cubicBezTo>
                  <a:pt x="2273638" y="18300"/>
                  <a:pt x="2179367" y="21628"/>
                  <a:pt x="2448729" y="0"/>
                </a:cubicBezTo>
                <a:cubicBezTo>
                  <a:pt x="2718091" y="-21628"/>
                  <a:pt x="2922125" y="20234"/>
                  <a:pt x="3148659" y="0"/>
                </a:cubicBezTo>
                <a:cubicBezTo>
                  <a:pt x="3375193" y="-20234"/>
                  <a:pt x="3724819" y="23261"/>
                  <a:pt x="4046682" y="0"/>
                </a:cubicBezTo>
                <a:cubicBezTo>
                  <a:pt x="4095171" y="3374"/>
                  <a:pt x="4127973" y="31346"/>
                  <a:pt x="4131498" y="84816"/>
                </a:cubicBezTo>
                <a:cubicBezTo>
                  <a:pt x="4132520" y="212228"/>
                  <a:pt x="4128051" y="332081"/>
                  <a:pt x="4131498" y="424067"/>
                </a:cubicBezTo>
                <a:cubicBezTo>
                  <a:pt x="4128391" y="464794"/>
                  <a:pt x="4084772" y="502437"/>
                  <a:pt x="4046682" y="508883"/>
                </a:cubicBezTo>
                <a:cubicBezTo>
                  <a:pt x="3747811" y="518934"/>
                  <a:pt x="3557742" y="483217"/>
                  <a:pt x="3386371" y="508883"/>
                </a:cubicBezTo>
                <a:cubicBezTo>
                  <a:pt x="3215000" y="534549"/>
                  <a:pt x="3033087" y="516763"/>
                  <a:pt x="2805297" y="508883"/>
                </a:cubicBezTo>
                <a:cubicBezTo>
                  <a:pt x="2577507" y="501003"/>
                  <a:pt x="2475106" y="501297"/>
                  <a:pt x="2263842" y="508883"/>
                </a:cubicBezTo>
                <a:cubicBezTo>
                  <a:pt x="2052578" y="516469"/>
                  <a:pt x="1852155" y="477815"/>
                  <a:pt x="1524294" y="508883"/>
                </a:cubicBezTo>
                <a:cubicBezTo>
                  <a:pt x="1196433" y="539951"/>
                  <a:pt x="973401" y="474646"/>
                  <a:pt x="784746" y="508883"/>
                </a:cubicBezTo>
                <a:cubicBezTo>
                  <a:pt x="596091" y="543120"/>
                  <a:pt x="274270" y="474866"/>
                  <a:pt x="84816" y="508883"/>
                </a:cubicBezTo>
                <a:cubicBezTo>
                  <a:pt x="40315" y="511128"/>
                  <a:pt x="-8386" y="467385"/>
                  <a:pt x="0" y="424067"/>
                </a:cubicBezTo>
                <a:cubicBezTo>
                  <a:pt x="-16269" y="343423"/>
                  <a:pt x="15063" y="242896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Bayesian linear regression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2F68B-3FF7-A623-CFA0-26A8F382118E}"/>
              </a:ext>
            </a:extLst>
          </p:cNvPr>
          <p:cNvSpPr txBox="1"/>
          <p:nvPr/>
        </p:nvSpPr>
        <p:spPr>
          <a:xfrm>
            <a:off x="2418867" y="1995055"/>
            <a:ext cx="190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accent3"/>
                </a:solidFill>
              </a:rPr>
              <a:t>Fixed parameters</a:t>
            </a:r>
            <a:endParaRPr lang="LID4096" i="1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E8C7E-E27E-A3A4-195C-C2B8166F408C}"/>
              </a:ext>
            </a:extLst>
          </p:cNvPr>
          <p:cNvSpPr txBox="1"/>
          <p:nvPr/>
        </p:nvSpPr>
        <p:spPr>
          <a:xfrm>
            <a:off x="7457208" y="1995055"/>
            <a:ext cx="252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accent3"/>
                </a:solidFill>
              </a:rPr>
              <a:t>Parameter distributions</a:t>
            </a:r>
            <a:endParaRPr lang="LID4096" i="1" dirty="0">
              <a:solidFill>
                <a:schemeClr val="accent3"/>
              </a:solidFill>
            </a:endParaRPr>
          </a:p>
        </p:txBody>
      </p:sp>
      <p:grpSp>
        <p:nvGrpSpPr>
          <p:cNvPr id="14365" name="Group 14364">
            <a:extLst>
              <a:ext uri="{FF2B5EF4-FFF2-40B4-BE49-F238E27FC236}">
                <a16:creationId xmlns:a16="http://schemas.microsoft.com/office/drawing/2014/main" id="{AF5AF9FA-5749-A140-94E9-7E5ADB2EB217}"/>
              </a:ext>
            </a:extLst>
          </p:cNvPr>
          <p:cNvGrpSpPr/>
          <p:nvPr/>
        </p:nvGrpSpPr>
        <p:grpSpPr>
          <a:xfrm>
            <a:off x="1628940" y="3051505"/>
            <a:ext cx="3000210" cy="2596578"/>
            <a:chOff x="1628940" y="3051505"/>
            <a:chExt cx="3000210" cy="25965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672145-10D5-6D40-F959-FA9749EAE2B0}"/>
                </a:ext>
              </a:extLst>
            </p:cNvPr>
            <p:cNvGrpSpPr/>
            <p:nvPr/>
          </p:nvGrpSpPr>
          <p:grpSpPr>
            <a:xfrm>
              <a:off x="1628940" y="3051505"/>
              <a:ext cx="3000210" cy="2596578"/>
              <a:chOff x="4286183" y="1994176"/>
              <a:chExt cx="1787695" cy="154718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C6D366C-0BF8-006A-469D-02BD2C4884B9}"/>
                  </a:ext>
                </a:extLst>
              </p:cNvPr>
              <p:cNvGrpSpPr/>
              <p:nvPr/>
            </p:nvGrpSpPr>
            <p:grpSpPr>
              <a:xfrm>
                <a:off x="4609363" y="1994176"/>
                <a:ext cx="1464515" cy="1313121"/>
                <a:chOff x="4681104" y="2264735"/>
                <a:chExt cx="1464515" cy="1313121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B32DFF9-EA87-F29D-3E62-894032827B11}"/>
                    </a:ext>
                  </a:extLst>
                </p:cNvPr>
                <p:cNvCxnSpPr/>
                <p:nvPr/>
              </p:nvCxnSpPr>
              <p:spPr>
                <a:xfrm>
                  <a:off x="4681104" y="2264735"/>
                  <a:ext cx="0" cy="131312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D271FE1-2AAE-6FE4-C99F-1464138DBF2C}"/>
                    </a:ext>
                  </a:extLst>
                </p:cNvPr>
                <p:cNvCxnSpPr/>
                <p:nvPr/>
              </p:nvCxnSpPr>
              <p:spPr>
                <a:xfrm>
                  <a:off x="4681104" y="3577856"/>
                  <a:ext cx="1464515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4217A5D-F895-EDC4-CD9E-7BE1120B1C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9363" y="2346035"/>
                <a:ext cx="1281584" cy="961263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052A02-CAD5-E879-4815-2EEAB1958A6D}"/>
                  </a:ext>
                </a:extLst>
              </p:cNvPr>
              <p:cNvSpPr txBox="1"/>
              <p:nvPr/>
            </p:nvSpPr>
            <p:spPr>
              <a:xfrm>
                <a:off x="5170601" y="3321295"/>
                <a:ext cx="261649" cy="2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x</a:t>
                </a:r>
                <a:endParaRPr lang="LID4096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1AC49F-54D8-818C-49C2-3260D28FF995}"/>
                  </a:ext>
                </a:extLst>
              </p:cNvPr>
              <p:cNvSpPr txBox="1"/>
              <p:nvPr/>
            </p:nvSpPr>
            <p:spPr>
              <a:xfrm>
                <a:off x="4286183" y="2498355"/>
                <a:ext cx="282538" cy="2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y</a:t>
                </a:r>
                <a:endParaRPr lang="LID4096" dirty="0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E7AF45E-013D-E74D-8788-6DC1C87A71C9}"/>
                </a:ext>
              </a:extLst>
            </p:cNvPr>
            <p:cNvSpPr/>
            <p:nvPr/>
          </p:nvSpPr>
          <p:spPr>
            <a:xfrm>
              <a:off x="2550968" y="5018978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CBAD9B-1153-4245-629D-AD2C696DAE4D}"/>
                </a:ext>
              </a:extLst>
            </p:cNvPr>
            <p:cNvSpPr/>
            <p:nvPr/>
          </p:nvSpPr>
          <p:spPr>
            <a:xfrm>
              <a:off x="2628731" y="4814585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C517A-8182-3302-76E2-EE9AC692B4C6}"/>
                </a:ext>
              </a:extLst>
            </p:cNvPr>
            <p:cNvSpPr/>
            <p:nvPr/>
          </p:nvSpPr>
          <p:spPr>
            <a:xfrm>
              <a:off x="2747226" y="4687142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12318A-A447-434D-05C3-7B32B20D460D}"/>
                </a:ext>
              </a:extLst>
            </p:cNvPr>
            <p:cNvSpPr/>
            <p:nvPr/>
          </p:nvSpPr>
          <p:spPr>
            <a:xfrm>
              <a:off x="2847109" y="4499801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D08652-B7BE-7A8A-C450-50AF5A1EE448}"/>
                </a:ext>
              </a:extLst>
            </p:cNvPr>
            <p:cNvSpPr/>
            <p:nvPr/>
          </p:nvSpPr>
          <p:spPr>
            <a:xfrm>
              <a:off x="3134332" y="4572992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322490-49C7-1861-09D5-75C245A82789}"/>
                </a:ext>
              </a:extLst>
            </p:cNvPr>
            <p:cNvSpPr/>
            <p:nvPr/>
          </p:nvSpPr>
          <p:spPr>
            <a:xfrm>
              <a:off x="3292743" y="4264739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33123AA-DBE6-B46B-FF66-CBC81A17B7C3}"/>
                </a:ext>
              </a:extLst>
            </p:cNvPr>
            <p:cNvSpPr/>
            <p:nvPr/>
          </p:nvSpPr>
          <p:spPr>
            <a:xfrm>
              <a:off x="3616036" y="4225857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4B1B89-B4AE-29C7-07A9-DC9622CCABCC}"/>
                </a:ext>
              </a:extLst>
            </p:cNvPr>
            <p:cNvSpPr/>
            <p:nvPr/>
          </p:nvSpPr>
          <p:spPr>
            <a:xfrm>
              <a:off x="2814647" y="4849193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18333E-8A70-9169-D17E-DA9345371B8E}"/>
                </a:ext>
              </a:extLst>
            </p:cNvPr>
            <p:cNvSpPr/>
            <p:nvPr/>
          </p:nvSpPr>
          <p:spPr>
            <a:xfrm>
              <a:off x="2962785" y="4577816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4061B97-9CE7-E8AE-0FBC-443736773831}"/>
                </a:ext>
              </a:extLst>
            </p:cNvPr>
            <p:cNvSpPr/>
            <p:nvPr/>
          </p:nvSpPr>
          <p:spPr>
            <a:xfrm>
              <a:off x="2970173" y="4751338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A66C5F-83FE-A2AF-BCF6-02A0C3C15801}"/>
                </a:ext>
              </a:extLst>
            </p:cNvPr>
            <p:cNvSpPr/>
            <p:nvPr/>
          </p:nvSpPr>
          <p:spPr>
            <a:xfrm>
              <a:off x="3147013" y="4370875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ED292BF-2FE1-BD45-BD2A-F58817F73BDD}"/>
                </a:ext>
              </a:extLst>
            </p:cNvPr>
            <p:cNvSpPr/>
            <p:nvPr/>
          </p:nvSpPr>
          <p:spPr>
            <a:xfrm>
              <a:off x="3398011" y="4403207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2719402-A1A7-5B35-AFB1-51A911570A7B}"/>
                </a:ext>
              </a:extLst>
            </p:cNvPr>
            <p:cNvSpPr/>
            <p:nvPr/>
          </p:nvSpPr>
          <p:spPr>
            <a:xfrm>
              <a:off x="3475308" y="4226471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2E4446-F82D-41C0-2257-EF8C0382DBFC}"/>
                </a:ext>
              </a:extLst>
            </p:cNvPr>
            <p:cNvSpPr/>
            <p:nvPr/>
          </p:nvSpPr>
          <p:spPr>
            <a:xfrm>
              <a:off x="3744116" y="3922772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FF2DB5-914F-8FD0-960E-B28C1B806711}"/>
                </a:ext>
              </a:extLst>
            </p:cNvPr>
            <p:cNvSpPr/>
            <p:nvPr/>
          </p:nvSpPr>
          <p:spPr>
            <a:xfrm>
              <a:off x="3907110" y="3763212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8BF142F-CDC8-D401-D23C-716B359E26D4}"/>
                </a:ext>
              </a:extLst>
            </p:cNvPr>
            <p:cNvSpPr/>
            <p:nvPr/>
          </p:nvSpPr>
          <p:spPr>
            <a:xfrm>
              <a:off x="2989910" y="4381913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58C9E24-24A9-E78A-660E-F1C7058A413E}"/>
                </a:ext>
              </a:extLst>
            </p:cNvPr>
            <p:cNvSpPr/>
            <p:nvPr/>
          </p:nvSpPr>
          <p:spPr>
            <a:xfrm>
              <a:off x="3316279" y="4473936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77DBD4B-B326-24D2-A8DF-49E64ADF2DC0}"/>
                </a:ext>
              </a:extLst>
            </p:cNvPr>
            <p:cNvSpPr/>
            <p:nvPr/>
          </p:nvSpPr>
          <p:spPr>
            <a:xfrm>
              <a:off x="3456894" y="4052614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4A5059-0E6B-B00F-B09F-71C90C848EF0}"/>
                </a:ext>
              </a:extLst>
            </p:cNvPr>
            <p:cNvSpPr/>
            <p:nvPr/>
          </p:nvSpPr>
          <p:spPr>
            <a:xfrm>
              <a:off x="3744117" y="4125805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2F90180-63D9-5AB8-7722-8EACD1DE5F84}"/>
                </a:ext>
              </a:extLst>
            </p:cNvPr>
            <p:cNvSpPr/>
            <p:nvPr/>
          </p:nvSpPr>
          <p:spPr>
            <a:xfrm>
              <a:off x="3984873" y="3938749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9485B85-AC21-49E4-EA21-862BD1944054}"/>
                </a:ext>
              </a:extLst>
            </p:cNvPr>
            <p:cNvSpPr/>
            <p:nvPr/>
          </p:nvSpPr>
          <p:spPr>
            <a:xfrm>
              <a:off x="4048192" y="3732060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F24F5E-C53E-8FB5-CE8B-EA8BE91B26FB}"/>
                  </a:ext>
                </a:extLst>
              </p:cNvPr>
              <p:cNvSpPr txBox="1"/>
              <p:nvPr/>
            </p:nvSpPr>
            <p:spPr>
              <a:xfrm>
                <a:off x="2696796" y="2387227"/>
                <a:ext cx="1347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F24F5E-C53E-8FB5-CE8B-EA8BE91B2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796" y="2387227"/>
                <a:ext cx="1347420" cy="276999"/>
              </a:xfrm>
              <a:prstGeom prst="rect">
                <a:avLst/>
              </a:prstGeom>
              <a:blipFill>
                <a:blip r:embed="rId2"/>
                <a:stretch>
                  <a:fillRect l="-4072" t="-4444" r="-1810" b="-3555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02D591-CE87-E758-DF93-784D0F442B90}"/>
                  </a:ext>
                </a:extLst>
              </p:cNvPr>
              <p:cNvSpPr txBox="1"/>
              <p:nvPr/>
            </p:nvSpPr>
            <p:spPr>
              <a:xfrm>
                <a:off x="2904545" y="5874547"/>
                <a:ext cx="9319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=2.41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02D591-CE87-E758-DF93-784D0F442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45" y="5874547"/>
                <a:ext cx="931922" cy="553998"/>
              </a:xfrm>
              <a:prstGeom prst="rect">
                <a:avLst/>
              </a:prstGeom>
              <a:blipFill>
                <a:blip r:embed="rId3"/>
                <a:stretch>
                  <a:fillRect l="-8497" t="-1099" r="-6536" b="-21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D6701B-800F-CBFD-5721-0907277E1F27}"/>
                  </a:ext>
                </a:extLst>
              </p:cNvPr>
              <p:cNvSpPr txBox="1"/>
              <p:nvPr/>
            </p:nvSpPr>
            <p:spPr>
              <a:xfrm>
                <a:off x="7766139" y="2435338"/>
                <a:ext cx="1902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</a:t>
                </a:r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D6701B-800F-CBFD-5721-0907277E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9" y="2435338"/>
                <a:ext cx="1902893" cy="276999"/>
              </a:xfrm>
              <a:prstGeom prst="rect">
                <a:avLst/>
              </a:prstGeom>
              <a:blipFill>
                <a:blip r:embed="rId4"/>
                <a:stretch>
                  <a:fillRect l="-4487" t="-26087" r="-7051" b="-5217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856197A-865C-CA9E-8745-61421C723ECE}"/>
              </a:ext>
            </a:extLst>
          </p:cNvPr>
          <p:cNvGrpSpPr/>
          <p:nvPr/>
        </p:nvGrpSpPr>
        <p:grpSpPr>
          <a:xfrm>
            <a:off x="7119595" y="5661740"/>
            <a:ext cx="3195980" cy="1105024"/>
            <a:chOff x="7587354" y="5544777"/>
            <a:chExt cx="3195980" cy="1105024"/>
          </a:xfrm>
        </p:grpSpPr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BB274D01-4EB9-E3A4-EBC3-BE5450D41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9054" y="5971300"/>
              <a:ext cx="1085602" cy="678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BC0B628-AB2B-9D6C-0E00-B291350A3EEF}"/>
                    </a:ext>
                  </a:extLst>
                </p:cNvPr>
                <p:cNvSpPr txBox="1"/>
                <p:nvPr/>
              </p:nvSpPr>
              <p:spPr>
                <a:xfrm>
                  <a:off x="7587354" y="5544777"/>
                  <a:ext cx="1269002" cy="3297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US" dirty="0"/>
                    <a:t>)</a:t>
                  </a:r>
                  <a:endParaRPr lang="LID4096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BC0B628-AB2B-9D6C-0E00-B291350A3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7354" y="5544777"/>
                  <a:ext cx="1269002" cy="329770"/>
                </a:xfrm>
                <a:prstGeom prst="rect">
                  <a:avLst/>
                </a:prstGeom>
                <a:blipFill>
                  <a:blip r:embed="rId6"/>
                  <a:stretch>
                    <a:fillRect l="-8654" t="-16667" r="-10096" b="-33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8CC215B5-D683-5AE0-7714-7F0820991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6834" y="5971300"/>
              <a:ext cx="1085602" cy="678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9663798-8558-80E3-6A38-75AF754A8FFB}"/>
                    </a:ext>
                  </a:extLst>
                </p:cNvPr>
                <p:cNvSpPr txBox="1"/>
                <p:nvPr/>
              </p:nvSpPr>
              <p:spPr>
                <a:xfrm>
                  <a:off x="9515936" y="5571162"/>
                  <a:ext cx="12673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US" dirty="0"/>
                    <a:t>)</a:t>
                  </a:r>
                  <a:endParaRPr lang="LID4096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9663798-8558-80E3-6A38-75AF754A8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936" y="5571162"/>
                  <a:ext cx="12673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808" t="-26087" r="-10577" b="-5217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66" name="Group 14365">
            <a:extLst>
              <a:ext uri="{FF2B5EF4-FFF2-40B4-BE49-F238E27FC236}">
                <a16:creationId xmlns:a16="http://schemas.microsoft.com/office/drawing/2014/main" id="{62C45242-44C1-3F21-5C89-B40FE0ABC55D}"/>
              </a:ext>
            </a:extLst>
          </p:cNvPr>
          <p:cNvGrpSpPr/>
          <p:nvPr/>
        </p:nvGrpSpPr>
        <p:grpSpPr>
          <a:xfrm>
            <a:off x="7139563" y="3051505"/>
            <a:ext cx="3000210" cy="2596578"/>
            <a:chOff x="7139563" y="3051505"/>
            <a:chExt cx="3000210" cy="259657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BC88EC-ACC2-C294-0F8F-B955D79F956C}"/>
                </a:ext>
              </a:extLst>
            </p:cNvPr>
            <p:cNvGrpSpPr/>
            <p:nvPr/>
          </p:nvGrpSpPr>
          <p:grpSpPr>
            <a:xfrm>
              <a:off x="7681942" y="3051505"/>
              <a:ext cx="2457831" cy="2203754"/>
              <a:chOff x="4681104" y="2264735"/>
              <a:chExt cx="1464515" cy="1313121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D53F240-3418-7193-DF77-FED62373A81D}"/>
                  </a:ext>
                </a:extLst>
              </p:cNvPr>
              <p:cNvCxnSpPr/>
              <p:nvPr/>
            </p:nvCxnSpPr>
            <p:spPr>
              <a:xfrm>
                <a:off x="4681104" y="2264735"/>
                <a:ext cx="0" cy="131312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E651369-6D86-83B2-0E69-2BD57EB480B3}"/>
                  </a:ext>
                </a:extLst>
              </p:cNvPr>
              <p:cNvCxnSpPr/>
              <p:nvPr/>
            </p:nvCxnSpPr>
            <p:spPr>
              <a:xfrm>
                <a:off x="4681104" y="3577856"/>
                <a:ext cx="146451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F0E984A-81F8-05D1-CA30-E8CEDFDC4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942" y="3642015"/>
              <a:ext cx="2150826" cy="1613246"/>
            </a:xfrm>
            <a:prstGeom prst="line">
              <a:avLst/>
            </a:prstGeom>
            <a:ln w="19050">
              <a:solidFill>
                <a:schemeClr val="accent3"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27F27A-368E-F3A8-406E-EE2F4E5E4D8A}"/>
                </a:ext>
              </a:extLst>
            </p:cNvPr>
            <p:cNvSpPr txBox="1"/>
            <p:nvPr/>
          </p:nvSpPr>
          <p:spPr>
            <a:xfrm>
              <a:off x="8623843" y="5278751"/>
              <a:ext cx="4391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x</a:t>
              </a:r>
              <a:endParaRPr lang="LID4096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0E109C-D5DD-411B-BEFB-ADDC21B39784}"/>
                </a:ext>
              </a:extLst>
            </p:cNvPr>
            <p:cNvSpPr txBox="1"/>
            <p:nvPr/>
          </p:nvSpPr>
          <p:spPr>
            <a:xfrm>
              <a:off x="7139563" y="3897647"/>
              <a:ext cx="4741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y</a:t>
              </a:r>
              <a:endParaRPr lang="LID4096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FA5DE5E-D40F-06F9-55AB-20D98C403F84}"/>
                </a:ext>
              </a:extLst>
            </p:cNvPr>
            <p:cNvSpPr/>
            <p:nvPr/>
          </p:nvSpPr>
          <p:spPr>
            <a:xfrm>
              <a:off x="8061591" y="5018978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E298953-8389-4292-0737-81B7A55475AF}"/>
                </a:ext>
              </a:extLst>
            </p:cNvPr>
            <p:cNvSpPr/>
            <p:nvPr/>
          </p:nvSpPr>
          <p:spPr>
            <a:xfrm>
              <a:off x="8139354" y="4814585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93BC51-445C-51F7-CE6E-26C6A35A6F41}"/>
                </a:ext>
              </a:extLst>
            </p:cNvPr>
            <p:cNvSpPr/>
            <p:nvPr/>
          </p:nvSpPr>
          <p:spPr>
            <a:xfrm>
              <a:off x="8257849" y="4687142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3775908-6E71-C098-3B9C-8E0EDDB80247}"/>
                </a:ext>
              </a:extLst>
            </p:cNvPr>
            <p:cNvSpPr/>
            <p:nvPr/>
          </p:nvSpPr>
          <p:spPr>
            <a:xfrm>
              <a:off x="8357732" y="4499801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94DBBC-A244-8974-8446-80E7124932E2}"/>
                </a:ext>
              </a:extLst>
            </p:cNvPr>
            <p:cNvSpPr/>
            <p:nvPr/>
          </p:nvSpPr>
          <p:spPr>
            <a:xfrm>
              <a:off x="8644955" y="4572992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CDBC194-8616-355C-57E8-EDA2BCD3F0D6}"/>
                </a:ext>
              </a:extLst>
            </p:cNvPr>
            <p:cNvSpPr/>
            <p:nvPr/>
          </p:nvSpPr>
          <p:spPr>
            <a:xfrm>
              <a:off x="8803366" y="4264739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2A5379C-3D55-04A0-D2EA-A2AE671E23A7}"/>
                </a:ext>
              </a:extLst>
            </p:cNvPr>
            <p:cNvSpPr/>
            <p:nvPr/>
          </p:nvSpPr>
          <p:spPr>
            <a:xfrm>
              <a:off x="9126659" y="4225857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36" name="Oval 14335">
              <a:extLst>
                <a:ext uri="{FF2B5EF4-FFF2-40B4-BE49-F238E27FC236}">
                  <a16:creationId xmlns:a16="http://schemas.microsoft.com/office/drawing/2014/main" id="{AFA4EEA4-8BE7-6FA6-63D8-5CCFA77D475B}"/>
                </a:ext>
              </a:extLst>
            </p:cNvPr>
            <p:cNvSpPr/>
            <p:nvPr/>
          </p:nvSpPr>
          <p:spPr>
            <a:xfrm>
              <a:off x="8325270" y="4849193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37" name="Oval 14336">
              <a:extLst>
                <a:ext uri="{FF2B5EF4-FFF2-40B4-BE49-F238E27FC236}">
                  <a16:creationId xmlns:a16="http://schemas.microsoft.com/office/drawing/2014/main" id="{00A63B57-3915-6C7C-6589-B141C404155C}"/>
                </a:ext>
              </a:extLst>
            </p:cNvPr>
            <p:cNvSpPr/>
            <p:nvPr/>
          </p:nvSpPr>
          <p:spPr>
            <a:xfrm>
              <a:off x="8473408" y="4577816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39" name="Oval 14338">
              <a:extLst>
                <a:ext uri="{FF2B5EF4-FFF2-40B4-BE49-F238E27FC236}">
                  <a16:creationId xmlns:a16="http://schemas.microsoft.com/office/drawing/2014/main" id="{ECFADF75-C1C7-1A52-9780-9599324B6134}"/>
                </a:ext>
              </a:extLst>
            </p:cNvPr>
            <p:cNvSpPr/>
            <p:nvPr/>
          </p:nvSpPr>
          <p:spPr>
            <a:xfrm>
              <a:off x="8480796" y="4751338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40" name="Oval 14339">
              <a:extLst>
                <a:ext uri="{FF2B5EF4-FFF2-40B4-BE49-F238E27FC236}">
                  <a16:creationId xmlns:a16="http://schemas.microsoft.com/office/drawing/2014/main" id="{33E51464-3E2A-C8AC-C4BF-0CC4AF7151D9}"/>
                </a:ext>
              </a:extLst>
            </p:cNvPr>
            <p:cNvSpPr/>
            <p:nvPr/>
          </p:nvSpPr>
          <p:spPr>
            <a:xfrm>
              <a:off x="8657636" y="4370875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41" name="Oval 14340">
              <a:extLst>
                <a:ext uri="{FF2B5EF4-FFF2-40B4-BE49-F238E27FC236}">
                  <a16:creationId xmlns:a16="http://schemas.microsoft.com/office/drawing/2014/main" id="{FB05FA35-D801-F2D7-26D7-8BEC8620040C}"/>
                </a:ext>
              </a:extLst>
            </p:cNvPr>
            <p:cNvSpPr/>
            <p:nvPr/>
          </p:nvSpPr>
          <p:spPr>
            <a:xfrm>
              <a:off x="8908634" y="4403207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42" name="Oval 14341">
              <a:extLst>
                <a:ext uri="{FF2B5EF4-FFF2-40B4-BE49-F238E27FC236}">
                  <a16:creationId xmlns:a16="http://schemas.microsoft.com/office/drawing/2014/main" id="{D499A173-91EC-1E7D-B8B9-A1A1F1518ECB}"/>
                </a:ext>
              </a:extLst>
            </p:cNvPr>
            <p:cNvSpPr/>
            <p:nvPr/>
          </p:nvSpPr>
          <p:spPr>
            <a:xfrm>
              <a:off x="8985931" y="4226471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43" name="Oval 14342">
              <a:extLst>
                <a:ext uri="{FF2B5EF4-FFF2-40B4-BE49-F238E27FC236}">
                  <a16:creationId xmlns:a16="http://schemas.microsoft.com/office/drawing/2014/main" id="{4AB4102D-F9E1-589D-F6F7-418236C543E9}"/>
                </a:ext>
              </a:extLst>
            </p:cNvPr>
            <p:cNvSpPr/>
            <p:nvPr/>
          </p:nvSpPr>
          <p:spPr>
            <a:xfrm>
              <a:off x="9254739" y="3922772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44" name="Oval 14343">
              <a:extLst>
                <a:ext uri="{FF2B5EF4-FFF2-40B4-BE49-F238E27FC236}">
                  <a16:creationId xmlns:a16="http://schemas.microsoft.com/office/drawing/2014/main" id="{AF6737AB-E52B-36B5-C492-A726B6E7D036}"/>
                </a:ext>
              </a:extLst>
            </p:cNvPr>
            <p:cNvSpPr/>
            <p:nvPr/>
          </p:nvSpPr>
          <p:spPr>
            <a:xfrm>
              <a:off x="9417733" y="3763212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45" name="Oval 14344">
              <a:extLst>
                <a:ext uri="{FF2B5EF4-FFF2-40B4-BE49-F238E27FC236}">
                  <a16:creationId xmlns:a16="http://schemas.microsoft.com/office/drawing/2014/main" id="{C0C897B0-DF2A-B897-5D58-A285E4C25EC7}"/>
                </a:ext>
              </a:extLst>
            </p:cNvPr>
            <p:cNvSpPr/>
            <p:nvPr/>
          </p:nvSpPr>
          <p:spPr>
            <a:xfrm>
              <a:off x="8500533" y="4381913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46" name="Oval 14345">
              <a:extLst>
                <a:ext uri="{FF2B5EF4-FFF2-40B4-BE49-F238E27FC236}">
                  <a16:creationId xmlns:a16="http://schemas.microsoft.com/office/drawing/2014/main" id="{9A6DC23D-5CDF-EDBA-3AE4-4D693D203893}"/>
                </a:ext>
              </a:extLst>
            </p:cNvPr>
            <p:cNvSpPr/>
            <p:nvPr/>
          </p:nvSpPr>
          <p:spPr>
            <a:xfrm>
              <a:off x="8826902" y="4473936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47" name="Oval 14346">
              <a:extLst>
                <a:ext uri="{FF2B5EF4-FFF2-40B4-BE49-F238E27FC236}">
                  <a16:creationId xmlns:a16="http://schemas.microsoft.com/office/drawing/2014/main" id="{E8032A05-D0AA-618E-A5E5-6326AD00E5E4}"/>
                </a:ext>
              </a:extLst>
            </p:cNvPr>
            <p:cNvSpPr/>
            <p:nvPr/>
          </p:nvSpPr>
          <p:spPr>
            <a:xfrm>
              <a:off x="8967517" y="4052614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48" name="Oval 14347">
              <a:extLst>
                <a:ext uri="{FF2B5EF4-FFF2-40B4-BE49-F238E27FC236}">
                  <a16:creationId xmlns:a16="http://schemas.microsoft.com/office/drawing/2014/main" id="{5DBBDD37-908D-9BFF-4B2A-AF32C8CE438F}"/>
                </a:ext>
              </a:extLst>
            </p:cNvPr>
            <p:cNvSpPr/>
            <p:nvPr/>
          </p:nvSpPr>
          <p:spPr>
            <a:xfrm>
              <a:off x="9254740" y="4125805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49" name="Oval 14348">
              <a:extLst>
                <a:ext uri="{FF2B5EF4-FFF2-40B4-BE49-F238E27FC236}">
                  <a16:creationId xmlns:a16="http://schemas.microsoft.com/office/drawing/2014/main" id="{17110188-C230-41BF-CAFD-FA82BCDBF001}"/>
                </a:ext>
              </a:extLst>
            </p:cNvPr>
            <p:cNvSpPr/>
            <p:nvPr/>
          </p:nvSpPr>
          <p:spPr>
            <a:xfrm>
              <a:off x="9495496" y="3938749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50" name="Oval 14349">
              <a:extLst>
                <a:ext uri="{FF2B5EF4-FFF2-40B4-BE49-F238E27FC236}">
                  <a16:creationId xmlns:a16="http://schemas.microsoft.com/office/drawing/2014/main" id="{32A98796-417A-1163-5AF8-D2A8B7A73478}"/>
                </a:ext>
              </a:extLst>
            </p:cNvPr>
            <p:cNvSpPr/>
            <p:nvPr/>
          </p:nvSpPr>
          <p:spPr>
            <a:xfrm>
              <a:off x="9558815" y="3732060"/>
              <a:ext cx="77763" cy="7776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351" name="Straight Connector 14350">
              <a:extLst>
                <a:ext uri="{FF2B5EF4-FFF2-40B4-BE49-F238E27FC236}">
                  <a16:creationId xmlns:a16="http://schemas.microsoft.com/office/drawing/2014/main" id="{E8AFFAB9-97C8-F59E-E9E8-4D3058002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5636" y="3642014"/>
              <a:ext cx="2225462" cy="1542245"/>
            </a:xfrm>
            <a:prstGeom prst="line">
              <a:avLst/>
            </a:prstGeom>
            <a:ln w="19050">
              <a:solidFill>
                <a:schemeClr val="accent3"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2" name="Straight Connector 14351">
              <a:extLst>
                <a:ext uri="{FF2B5EF4-FFF2-40B4-BE49-F238E27FC236}">
                  <a16:creationId xmlns:a16="http://schemas.microsoft.com/office/drawing/2014/main" id="{B692290E-FC82-868E-CD51-F7B0BED8D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3639" y="3547024"/>
              <a:ext cx="1944084" cy="1738975"/>
            </a:xfrm>
            <a:prstGeom prst="line">
              <a:avLst/>
            </a:prstGeom>
            <a:ln w="19050">
              <a:solidFill>
                <a:schemeClr val="accent3"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3" name="Straight Connector 14352">
              <a:extLst>
                <a:ext uri="{FF2B5EF4-FFF2-40B4-BE49-F238E27FC236}">
                  <a16:creationId xmlns:a16="http://schemas.microsoft.com/office/drawing/2014/main" id="{60F1EBA8-D2F1-663D-80FE-7FAD7AB4F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8789" y="3642013"/>
              <a:ext cx="2208404" cy="1495695"/>
            </a:xfrm>
            <a:prstGeom prst="line">
              <a:avLst/>
            </a:prstGeom>
            <a:ln w="19050">
              <a:solidFill>
                <a:schemeClr val="accent3"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4" name="Straight Connector 14353">
              <a:extLst>
                <a:ext uri="{FF2B5EF4-FFF2-40B4-BE49-F238E27FC236}">
                  <a16:creationId xmlns:a16="http://schemas.microsoft.com/office/drawing/2014/main" id="{D1507018-AFC7-7953-E2FB-35E242F9B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0370" y="3523534"/>
              <a:ext cx="2133669" cy="1703337"/>
            </a:xfrm>
            <a:prstGeom prst="line">
              <a:avLst/>
            </a:prstGeom>
            <a:ln w="19050">
              <a:solidFill>
                <a:schemeClr val="accent3"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5" name="Straight Connector 14354">
              <a:extLst>
                <a:ext uri="{FF2B5EF4-FFF2-40B4-BE49-F238E27FC236}">
                  <a16:creationId xmlns:a16="http://schemas.microsoft.com/office/drawing/2014/main" id="{7CF31463-9BF4-2423-7CBD-6AB34BC8C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9688" y="3490648"/>
              <a:ext cx="1814451" cy="1782530"/>
            </a:xfrm>
            <a:prstGeom prst="line">
              <a:avLst/>
            </a:prstGeom>
            <a:ln w="19050">
              <a:solidFill>
                <a:schemeClr val="accent3"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6" name="Straight Connector 14355">
              <a:extLst>
                <a:ext uri="{FF2B5EF4-FFF2-40B4-BE49-F238E27FC236}">
                  <a16:creationId xmlns:a16="http://schemas.microsoft.com/office/drawing/2014/main" id="{F8030CB7-F2A6-4CB6-C665-800E17E24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3882" y="3494841"/>
              <a:ext cx="2150826" cy="1613246"/>
            </a:xfrm>
            <a:prstGeom prst="line">
              <a:avLst/>
            </a:prstGeom>
            <a:ln w="19050">
              <a:solidFill>
                <a:schemeClr val="accent3"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7" name="Straight Connector 14356">
              <a:extLst>
                <a:ext uri="{FF2B5EF4-FFF2-40B4-BE49-F238E27FC236}">
                  <a16:creationId xmlns:a16="http://schemas.microsoft.com/office/drawing/2014/main" id="{FE163C27-B4E3-BD00-2067-DE9C49D5D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3882" y="3539247"/>
              <a:ext cx="2150826" cy="1613246"/>
            </a:xfrm>
            <a:prstGeom prst="line">
              <a:avLst/>
            </a:prstGeom>
            <a:ln w="19050">
              <a:solidFill>
                <a:schemeClr val="accent3"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8" name="Straight Connector 14357">
              <a:extLst>
                <a:ext uri="{FF2B5EF4-FFF2-40B4-BE49-F238E27FC236}">
                  <a16:creationId xmlns:a16="http://schemas.microsoft.com/office/drawing/2014/main" id="{D138210A-8434-6EF3-B0ED-7384CA069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3882" y="3571013"/>
              <a:ext cx="2195765" cy="1553554"/>
            </a:xfrm>
            <a:prstGeom prst="line">
              <a:avLst/>
            </a:prstGeom>
            <a:ln w="19050">
              <a:solidFill>
                <a:schemeClr val="accent3">
                  <a:alpha val="6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0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C01DEB18-0780-6567-F4DA-B4AB6088A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7BEB37F-07DE-ABA4-2DA8-85AFE451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94852"/>
            <a:ext cx="12192000" cy="234395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for a break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Picture 31" descr="A cat with a cup of coffee&#10;&#10;Description automatically generated">
            <a:extLst>
              <a:ext uri="{FF2B5EF4-FFF2-40B4-BE49-F238E27FC236}">
                <a16:creationId xmlns:a16="http://schemas.microsoft.com/office/drawing/2014/main" id="{BDF2B644-7FEC-2464-A833-A817144766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76" y="651049"/>
            <a:ext cx="4075648" cy="407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9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4824E-4DE2-6A68-5631-6DF2B4377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4965DEF2-9062-D6A1-6813-07F36DA70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5FE6504-A0DE-BE49-B8F2-70BE053C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234395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Choosing priors?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cartoon of a cat&#10;&#10;Description automatically generated">
            <a:extLst>
              <a:ext uri="{FF2B5EF4-FFF2-40B4-BE49-F238E27FC236}">
                <a16:creationId xmlns:a16="http://schemas.microsoft.com/office/drawing/2014/main" id="{FC9AB9D8-6505-A66C-B4B3-BC1382E5EC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60" y="2237873"/>
            <a:ext cx="3986679" cy="398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60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E7B4D-A5C1-4293-DAB1-17433E377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218BAB-AB25-D169-12A8-D5B0DDAD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Choosing prior distributions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3E9F0-59E4-433C-84BC-0F0C9ACCCC70}"/>
              </a:ext>
            </a:extLst>
          </p:cNvPr>
          <p:cNvSpPr txBox="1"/>
          <p:nvPr/>
        </p:nvSpPr>
        <p:spPr>
          <a:xfrm>
            <a:off x="1235652" y="1010360"/>
            <a:ext cx="972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3"/>
                </a:solidFill>
              </a:rPr>
              <a:t>How strong should the impact of my prior knowledge be?</a:t>
            </a:r>
            <a:endParaRPr lang="LID4096" sz="2000" i="1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5CF0C-BD27-4E6D-AD73-1CFC7A8EE2E7}"/>
              </a:ext>
            </a:extLst>
          </p:cNvPr>
          <p:cNvSpPr txBox="1"/>
          <p:nvPr/>
        </p:nvSpPr>
        <p:spPr>
          <a:xfrm>
            <a:off x="8259041" y="2686054"/>
            <a:ext cx="3515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Has minimal influence on the posterior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Criticism: not actually uninformative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 flat priors can exert strong influences in some cases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Danger of overfitting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907433-7CCD-4F0D-8F0E-7DB6FBEC56D6}"/>
              </a:ext>
            </a:extLst>
          </p:cNvPr>
          <p:cNvSpPr/>
          <p:nvPr/>
        </p:nvSpPr>
        <p:spPr>
          <a:xfrm>
            <a:off x="417567" y="1817630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Informative priors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F7B64-E16C-4B36-A9DE-4665D6803BBB}"/>
              </a:ext>
            </a:extLst>
          </p:cNvPr>
          <p:cNvSpPr txBox="1"/>
          <p:nvPr/>
        </p:nvSpPr>
        <p:spPr>
          <a:xfrm>
            <a:off x="417567" y="2686054"/>
            <a:ext cx="35153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Reflect best estimate of the statistician’s knowledge about model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Distribution is adjusted to the somewhat subjective level of uncertainty of this knowledge</a:t>
            </a:r>
          </a:p>
          <a:p>
            <a:endParaRPr lang="en-GB" dirty="0"/>
          </a:p>
          <a:p>
            <a:endParaRPr lang="LID4096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4319C9-9A07-4051-B541-D89E0104B486}"/>
              </a:ext>
            </a:extLst>
          </p:cNvPr>
          <p:cNvSpPr/>
          <p:nvPr/>
        </p:nvSpPr>
        <p:spPr>
          <a:xfrm>
            <a:off x="4338305" y="1817629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Weakly informative priors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B5094-05CA-4C91-9012-72AE9629FE46}"/>
              </a:ext>
            </a:extLst>
          </p:cNvPr>
          <p:cNvSpPr txBox="1"/>
          <p:nvPr/>
        </p:nvSpPr>
        <p:spPr>
          <a:xfrm>
            <a:off x="4338305" y="2686054"/>
            <a:ext cx="3515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compromise of not adding too much external information while also preventing overfitting to some extent</a:t>
            </a:r>
          </a:p>
          <a:p>
            <a:endParaRPr lang="LID4096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6083F5-0D32-45DD-940F-FA3CA7836117}"/>
              </a:ext>
            </a:extLst>
          </p:cNvPr>
          <p:cNvSpPr/>
          <p:nvPr/>
        </p:nvSpPr>
        <p:spPr>
          <a:xfrm>
            <a:off x="8259043" y="1817628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Uninformative priors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50589-B272-443E-A246-2FA7A9DE1119}"/>
              </a:ext>
            </a:extLst>
          </p:cNvPr>
          <p:cNvSpPr txBox="1"/>
          <p:nvPr/>
        </p:nvSpPr>
        <p:spPr>
          <a:xfrm>
            <a:off x="575252" y="5020733"/>
            <a:ext cx="336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Some statistical movements are weary of the subjective nature of choosing informative priors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176D22-FCEC-45D6-A8EA-90A3B0274EAC}"/>
              </a:ext>
            </a:extLst>
          </p:cNvPr>
          <p:cNvSpPr txBox="1"/>
          <p:nvPr/>
        </p:nvSpPr>
        <p:spPr>
          <a:xfrm>
            <a:off x="1235652" y="6328233"/>
            <a:ext cx="972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3"/>
                </a:solidFill>
              </a:rPr>
              <a:t>Sensitivity analyses should always be used to examine the effects of priors</a:t>
            </a:r>
            <a:endParaRPr lang="LID4096" sz="20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39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3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644B-D1C9-2E3D-6C97-89626BF9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Types of distributions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EE43E7-13DE-AB12-11D9-E6466FC3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94" y="1522266"/>
            <a:ext cx="6119611" cy="471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71CEF0-F6DC-117D-81E3-1BCC63226E92}"/>
              </a:ext>
            </a:extLst>
          </p:cNvPr>
          <p:cNvSpPr txBox="1"/>
          <p:nvPr/>
        </p:nvSpPr>
        <p:spPr>
          <a:xfrm>
            <a:off x="7237268" y="6187786"/>
            <a:ext cx="1769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Artwork by Allison Horst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59389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BE6A-CB2E-C211-88A4-FE26F604E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D6771D-4C4F-B2FA-43AD-1DD0EE5E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The Normal distribution</a:t>
            </a:r>
            <a:endParaRPr lang="LID4096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888F4B-6D8E-9084-1B62-B007FCB77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6" y="1519684"/>
            <a:ext cx="300736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1902B3-584A-4CE5-9C2C-41D37F032165}"/>
              </a:ext>
            </a:extLst>
          </p:cNvPr>
          <p:cNvSpPr txBox="1"/>
          <p:nvPr/>
        </p:nvSpPr>
        <p:spPr>
          <a:xfrm>
            <a:off x="8128864" y="2477142"/>
            <a:ext cx="351539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Measurement error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Biological measurements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„random noise“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5612B-5E4C-5C33-C04A-14E1834F7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86" y="3589866"/>
            <a:ext cx="3172284" cy="968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9D139-0051-A235-60D4-D0A33B700D02}"/>
              </a:ext>
            </a:extLst>
          </p:cNvPr>
          <p:cNvSpPr txBox="1"/>
          <p:nvPr/>
        </p:nvSpPr>
        <p:spPr>
          <a:xfrm>
            <a:off x="606086" y="5411180"/>
            <a:ext cx="2789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Mean: </a:t>
            </a:r>
            <a:r>
              <a:rPr lang="el-GR" dirty="0">
                <a:sym typeface="Symbol" panose="05050102010706020507" pitchFamily="18" charset="2"/>
              </a:rPr>
              <a:t></a:t>
            </a:r>
            <a:r>
              <a:rPr lang="en-US" dirty="0">
                <a:sym typeface="Symbol" panose="05050102010706020507" pitchFamily="18" charset="2"/>
              </a:rPr>
              <a:t> - peak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SD: </a:t>
            </a:r>
            <a:r>
              <a:rPr lang="el-GR" dirty="0"/>
              <a:t>σ</a:t>
            </a:r>
            <a:r>
              <a:rPr lang="en-US" dirty="0"/>
              <a:t> – peak width</a:t>
            </a:r>
            <a:endParaRPr lang="LID4096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BBECF1-7478-B89E-9485-A22008FE8530}"/>
              </a:ext>
            </a:extLst>
          </p:cNvPr>
          <p:cNvSpPr/>
          <p:nvPr/>
        </p:nvSpPr>
        <p:spPr>
          <a:xfrm>
            <a:off x="434531" y="4685943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Parameters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8B8B4F-C110-29FB-69C6-C84B5025BD0F}"/>
              </a:ext>
            </a:extLst>
          </p:cNvPr>
          <p:cNvSpPr/>
          <p:nvPr/>
        </p:nvSpPr>
        <p:spPr>
          <a:xfrm>
            <a:off x="4338304" y="1761224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Features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7D4708-2C6F-DA7B-8E94-E0DCC78495F8}"/>
              </a:ext>
            </a:extLst>
          </p:cNvPr>
          <p:cNvSpPr/>
          <p:nvPr/>
        </p:nvSpPr>
        <p:spPr>
          <a:xfrm>
            <a:off x="8128864" y="1761224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Typical use cases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3B2C1-1510-6F0A-ECA6-CCF17454A094}"/>
              </a:ext>
            </a:extLst>
          </p:cNvPr>
          <p:cNvSpPr txBox="1"/>
          <p:nvPr/>
        </p:nvSpPr>
        <p:spPr>
          <a:xfrm>
            <a:off x="4338304" y="2477142"/>
            <a:ext cx="345134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Univariate continuous</a:t>
            </a:r>
            <a:endParaRPr lang="en-US" dirty="0">
              <a:sym typeface="Symbol" panose="05050102010706020507" pitchFamily="18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Symmetrical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Long, thin 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065CC-B30F-D9AF-7FFF-8DD1CA826E2F}"/>
              </a:ext>
            </a:extLst>
          </p:cNvPr>
          <p:cNvSpPr txBox="1"/>
          <p:nvPr/>
        </p:nvSpPr>
        <p:spPr>
          <a:xfrm>
            <a:off x="1235652" y="1010360"/>
            <a:ext cx="972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3"/>
                </a:solidFill>
              </a:rPr>
              <a:t>Quantities emerging from sums of many subprocesses are often normally distributed</a:t>
            </a:r>
            <a:endParaRPr lang="LID4096" sz="20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7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BE6A-CB2E-C211-88A4-FE26F604E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D6771D-4C4F-B2FA-43AD-1DD0EE5E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The Uniform distribution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3668F-5F48-4F5A-707E-CD849EA4AA1E}"/>
              </a:ext>
            </a:extLst>
          </p:cNvPr>
          <p:cNvSpPr txBox="1"/>
          <p:nvPr/>
        </p:nvSpPr>
        <p:spPr>
          <a:xfrm>
            <a:off x="8128864" y="2477142"/>
            <a:ext cx="351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„uninformative“ priors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27845-7AF4-43FD-F0F7-DC116D8E2701}"/>
              </a:ext>
            </a:extLst>
          </p:cNvPr>
          <p:cNvSpPr txBox="1"/>
          <p:nvPr/>
        </p:nvSpPr>
        <p:spPr>
          <a:xfrm>
            <a:off x="606086" y="5411180"/>
            <a:ext cx="185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Interval: [</a:t>
            </a:r>
            <a:r>
              <a:rPr lang="en-US" dirty="0">
                <a:sym typeface="Symbol" panose="05050102010706020507" pitchFamily="18" charset="2"/>
              </a:rPr>
              <a:t>, </a:t>
            </a:r>
            <a:r>
              <a:rPr lang="el-GR" dirty="0">
                <a:sym typeface="Symbol" panose="05050102010706020507" pitchFamily="18" charset="2"/>
              </a:rPr>
              <a:t>β</a:t>
            </a:r>
            <a:r>
              <a:rPr lang="en-US" dirty="0">
                <a:sym typeface="Symbol" panose="05050102010706020507" pitchFamily="18" charset="2"/>
              </a:rPr>
              <a:t>]</a:t>
            </a:r>
            <a:endParaRPr lang="LID4096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BA21C9-60FB-784A-2F61-C485E8B587FF}"/>
              </a:ext>
            </a:extLst>
          </p:cNvPr>
          <p:cNvSpPr/>
          <p:nvPr/>
        </p:nvSpPr>
        <p:spPr>
          <a:xfrm>
            <a:off x="434531" y="4685943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Parameters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FA0DE7-CC7B-C4CD-8312-58D9B678A3D1}"/>
              </a:ext>
            </a:extLst>
          </p:cNvPr>
          <p:cNvSpPr/>
          <p:nvPr/>
        </p:nvSpPr>
        <p:spPr>
          <a:xfrm>
            <a:off x="4338304" y="1761224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Features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F84F69-0D0C-D21E-83B1-DDBDE19773BA}"/>
              </a:ext>
            </a:extLst>
          </p:cNvPr>
          <p:cNvSpPr/>
          <p:nvPr/>
        </p:nvSpPr>
        <p:spPr>
          <a:xfrm>
            <a:off x="8128864" y="1761224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Typical use cases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93064-8F12-5BFC-BA47-E3ED6676F439}"/>
              </a:ext>
            </a:extLst>
          </p:cNvPr>
          <p:cNvSpPr txBox="1"/>
          <p:nvPr/>
        </p:nvSpPr>
        <p:spPr>
          <a:xfrm>
            <a:off x="4338304" y="2477142"/>
            <a:ext cx="3451349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Univariate continuous</a:t>
            </a:r>
            <a:endParaRPr lang="en-US" dirty="0">
              <a:sym typeface="Symbol" panose="05050102010706020507" pitchFamily="18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Flat between two bounds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A special case of the Beta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EED89-6BB9-E8CD-C17A-06E5A831EBD3}"/>
              </a:ext>
            </a:extLst>
          </p:cNvPr>
          <p:cNvSpPr txBox="1"/>
          <p:nvPr/>
        </p:nvSpPr>
        <p:spPr>
          <a:xfrm>
            <a:off x="1235652" y="1010360"/>
            <a:ext cx="972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3"/>
                </a:solidFill>
              </a:rPr>
              <a:t>Outcomes restricted to a defined range where every outcome has equal probability</a:t>
            </a:r>
            <a:endParaRPr lang="LID4096" sz="2000" i="1" dirty="0">
              <a:solidFill>
                <a:schemeClr val="accent3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10CC4-F0E7-3E89-1DFE-367E95D98421}"/>
              </a:ext>
            </a:extLst>
          </p:cNvPr>
          <p:cNvCxnSpPr>
            <a:cxnSpLocks/>
          </p:cNvCxnSpPr>
          <p:nvPr/>
        </p:nvCxnSpPr>
        <p:spPr>
          <a:xfrm>
            <a:off x="652412" y="3010669"/>
            <a:ext cx="3079630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64EC51-2294-985B-1E39-659B2B40B71A}"/>
              </a:ext>
            </a:extLst>
          </p:cNvPr>
          <p:cNvSpPr/>
          <p:nvPr/>
        </p:nvSpPr>
        <p:spPr>
          <a:xfrm>
            <a:off x="1210500" y="2425350"/>
            <a:ext cx="1963454" cy="5853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304619-3088-8178-4AFC-59E5A01A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5" y="3429000"/>
            <a:ext cx="3172284" cy="11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431B5-C7E7-9BD5-185A-6B0B5B18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55856-687C-8C0C-AD75-7C5CEF57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The Gamma distribution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61371-01DB-6A87-8D06-D98E84F8D4B1}"/>
              </a:ext>
            </a:extLst>
          </p:cNvPr>
          <p:cNvSpPr txBox="1"/>
          <p:nvPr/>
        </p:nvSpPr>
        <p:spPr>
          <a:xfrm>
            <a:off x="8128864" y="2477142"/>
            <a:ext cx="3515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priors for parameters we know can‘t be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Often used for modeling time between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46209-E976-E7D6-C5EA-AEEBF04EAB09}"/>
              </a:ext>
            </a:extLst>
          </p:cNvPr>
          <p:cNvSpPr txBox="1"/>
          <p:nvPr/>
        </p:nvSpPr>
        <p:spPr>
          <a:xfrm>
            <a:off x="434531" y="5407999"/>
            <a:ext cx="3956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Shape: </a:t>
            </a:r>
            <a:r>
              <a:rPr lang="en-US" dirty="0">
                <a:sym typeface="Symbol" panose="05050102010706020507" pitchFamily="18" charset="2"/>
              </a:rPr>
              <a:t> - mounded or exponential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Scale: </a:t>
            </a:r>
            <a:r>
              <a:rPr lang="el-GR" dirty="0">
                <a:sym typeface="Symbol" panose="05050102010706020507" pitchFamily="18" charset="2"/>
              </a:rPr>
              <a:t>β</a:t>
            </a:r>
            <a:r>
              <a:rPr lang="en-US" dirty="0">
                <a:sym typeface="Symbol" panose="05050102010706020507" pitchFamily="18" charset="2"/>
              </a:rPr>
              <a:t> - width of the distribution</a:t>
            </a:r>
            <a:endParaRPr lang="LID4096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39870E-2693-69CB-3345-2F256AFDDEAF}"/>
              </a:ext>
            </a:extLst>
          </p:cNvPr>
          <p:cNvSpPr/>
          <p:nvPr/>
        </p:nvSpPr>
        <p:spPr>
          <a:xfrm>
            <a:off x="434531" y="4685943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Parameters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DD27E8-47AD-4B30-8A50-89620F3CF8CB}"/>
              </a:ext>
            </a:extLst>
          </p:cNvPr>
          <p:cNvSpPr/>
          <p:nvPr/>
        </p:nvSpPr>
        <p:spPr>
          <a:xfrm>
            <a:off x="4338304" y="1761224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Features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460229-95FF-6473-BE59-5CF2D7E58B30}"/>
              </a:ext>
            </a:extLst>
          </p:cNvPr>
          <p:cNvSpPr/>
          <p:nvPr/>
        </p:nvSpPr>
        <p:spPr>
          <a:xfrm>
            <a:off x="8128864" y="1761224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Typical use cases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337E4-7373-E2AD-9135-BA171D99BBA2}"/>
              </a:ext>
            </a:extLst>
          </p:cNvPr>
          <p:cNvSpPr txBox="1"/>
          <p:nvPr/>
        </p:nvSpPr>
        <p:spPr>
          <a:xfrm>
            <a:off x="4338304" y="2477142"/>
            <a:ext cx="3451349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Univariate continuous</a:t>
            </a:r>
            <a:endParaRPr lang="en-US" dirty="0">
              <a:sym typeface="Symbol" panose="05050102010706020507" pitchFamily="18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Only non-negative values</a:t>
            </a:r>
          </a:p>
          <a:p>
            <a:pPr>
              <a:lnSpc>
                <a:spcPct val="150000"/>
              </a:lnSpc>
            </a:pPr>
            <a:endParaRPr lang="en-US" sz="600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skewed</a:t>
            </a:r>
          </a:p>
          <a:p>
            <a:endParaRPr lang="en-US" sz="600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produces mounded and exponential distributions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ym typeface="Symbol" panose="05050102010706020507" pitchFamily="18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 &lt; 1 : exponential shape, asymptotic to both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 = 1: exponential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 &gt; 1 : mounded shape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91A7D-7CE3-2F68-FE38-C1918ABEF66F}"/>
              </a:ext>
            </a:extLst>
          </p:cNvPr>
          <p:cNvSpPr txBox="1"/>
          <p:nvPr/>
        </p:nvSpPr>
        <p:spPr>
          <a:xfrm>
            <a:off x="1235652" y="1010360"/>
            <a:ext cx="972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3"/>
                </a:solidFill>
              </a:rPr>
              <a:t>Produced by multistep processes where each process happens at the same rate</a:t>
            </a:r>
            <a:endParaRPr lang="LID4096" sz="2000" i="1" dirty="0">
              <a:solidFill>
                <a:schemeClr val="accent3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9B9CCB-D225-2247-F128-7010B2AE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37" y="3585319"/>
            <a:ext cx="3172285" cy="942072"/>
          </a:xfrm>
          <a:prstGeom prst="rect">
            <a:avLst/>
          </a:prstGeom>
        </p:spPr>
      </p:pic>
      <p:pic>
        <p:nvPicPr>
          <p:cNvPr id="3074" name="Picture 2" descr="Maths in a minute: The gamma distribution | plus.maths.org">
            <a:extLst>
              <a:ext uri="{FF2B5EF4-FFF2-40B4-BE49-F238E27FC236}">
                <a16:creationId xmlns:a16="http://schemas.microsoft.com/office/drawing/2014/main" id="{0B59D5FE-EC50-F7C0-78D8-0EE71DE98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/>
          <a:stretch/>
        </p:blipFill>
        <p:spPr bwMode="auto">
          <a:xfrm>
            <a:off x="672860" y="1621944"/>
            <a:ext cx="3277063" cy="200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00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D588-7760-9E2B-3BF4-E57F8B05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Other useful distributions</a:t>
            </a:r>
            <a:endParaRPr lang="LID4096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7638AC-B4BD-16D7-9D48-6DD8C7ED88E0}"/>
              </a:ext>
            </a:extLst>
          </p:cNvPr>
          <p:cNvSpPr/>
          <p:nvPr/>
        </p:nvSpPr>
        <p:spPr>
          <a:xfrm>
            <a:off x="376310" y="1595663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Poisson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22DAF-5E7F-656B-0953-B6AFDAE6F677}"/>
              </a:ext>
            </a:extLst>
          </p:cNvPr>
          <p:cNvSpPr txBox="1"/>
          <p:nvPr/>
        </p:nvSpPr>
        <p:spPr>
          <a:xfrm>
            <a:off x="337655" y="2302175"/>
            <a:ext cx="3451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Discrete distribution of counts</a:t>
            </a:r>
            <a:endParaRPr lang="en-US" sz="1600" dirty="0">
              <a:sym typeface="Symbol" panose="05050102010706020507" pitchFamily="18" charset="2"/>
            </a:endParaRPr>
          </a:p>
        </p:txBody>
      </p:sp>
      <p:pic>
        <p:nvPicPr>
          <p:cNvPr id="2050" name="Picture 2" descr="Poisson distribution - Wikipedia">
            <a:extLst>
              <a:ext uri="{FF2B5EF4-FFF2-40B4-BE49-F238E27FC236}">
                <a16:creationId xmlns:a16="http://schemas.microsoft.com/office/drawing/2014/main" id="{82B26516-8931-FE0F-4A31-2CEA08F01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31" y="2908617"/>
            <a:ext cx="2173940" cy="16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34823C-67F6-BA9C-3802-8EFF8EE36FCF}"/>
              </a:ext>
            </a:extLst>
          </p:cNvPr>
          <p:cNvSpPr/>
          <p:nvPr/>
        </p:nvSpPr>
        <p:spPr>
          <a:xfrm>
            <a:off x="4227026" y="1595663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Student’s 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B1634-3C08-9C02-52EB-5A5631390E4D}"/>
              </a:ext>
            </a:extLst>
          </p:cNvPr>
          <p:cNvSpPr txBox="1"/>
          <p:nvPr/>
        </p:nvSpPr>
        <p:spPr>
          <a:xfrm>
            <a:off x="4291069" y="2302175"/>
            <a:ext cx="3451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Similar to the Normal distribution but with more mass in the tails</a:t>
            </a:r>
            <a:endParaRPr lang="en-US" sz="1600" dirty="0">
              <a:sym typeface="Symbol" panose="05050102010706020507" pitchFamily="18" charset="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D33D8F-1168-D4F0-FBEA-1FEECCD76530}"/>
              </a:ext>
            </a:extLst>
          </p:cNvPr>
          <p:cNvGrpSpPr/>
          <p:nvPr/>
        </p:nvGrpSpPr>
        <p:grpSpPr>
          <a:xfrm>
            <a:off x="4134365" y="2908617"/>
            <a:ext cx="3700713" cy="1345056"/>
            <a:chOff x="7759922" y="2396177"/>
            <a:chExt cx="4122348" cy="1498303"/>
          </a:xfrm>
        </p:grpSpPr>
        <p:pic>
          <p:nvPicPr>
            <p:cNvPr id="2052" name="Picture 4" descr="5.1: One-Sample Means with the t Distribution - Statistics LibreTexts">
              <a:extLst>
                <a:ext uri="{FF2B5EF4-FFF2-40B4-BE49-F238E27FC236}">
                  <a16:creationId xmlns:a16="http://schemas.microsoft.com/office/drawing/2014/main" id="{3AF0246D-AF49-86D1-CFCD-2F2262281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9922" y="2396177"/>
              <a:ext cx="4122348" cy="127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B0FAB7-496F-8310-6650-733187855838}"/>
                </a:ext>
              </a:extLst>
            </p:cNvPr>
            <p:cNvSpPr txBox="1"/>
            <p:nvPr/>
          </p:nvSpPr>
          <p:spPr>
            <a:xfrm>
              <a:off x="8397085" y="3586703"/>
              <a:ext cx="1014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3"/>
                  </a:solidFill>
                </a:rPr>
                <a:t>Student’s t</a:t>
              </a:r>
              <a:endParaRPr lang="LID4096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0883A6-4125-4C0B-9186-C3B8773A4617}"/>
                </a:ext>
              </a:extLst>
            </p:cNvPr>
            <p:cNvSpPr txBox="1"/>
            <p:nvPr/>
          </p:nvSpPr>
          <p:spPr>
            <a:xfrm>
              <a:off x="10482520" y="3586703"/>
              <a:ext cx="7665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3"/>
                  </a:solidFill>
                </a:rPr>
                <a:t>Normal</a:t>
              </a:r>
              <a:endParaRPr lang="LID4096" sz="14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AF6AD1-B07A-4035-8740-A5B34C7D13D4}"/>
              </a:ext>
            </a:extLst>
          </p:cNvPr>
          <p:cNvSpPr/>
          <p:nvPr/>
        </p:nvSpPr>
        <p:spPr>
          <a:xfrm>
            <a:off x="8077742" y="1595663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Cauchy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8333E4-762E-29C9-6CF0-9775203996E0}"/>
              </a:ext>
            </a:extLst>
          </p:cNvPr>
          <p:cNvSpPr txBox="1"/>
          <p:nvPr/>
        </p:nvSpPr>
        <p:spPr>
          <a:xfrm>
            <a:off x="8077742" y="2302175"/>
            <a:ext cx="3451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Even heavier tails</a:t>
            </a:r>
            <a:endParaRPr lang="en-US" sz="1600" dirty="0">
              <a:sym typeface="Symbol" panose="05050102010706020507" pitchFamily="18" charset="2"/>
            </a:endParaRPr>
          </a:p>
        </p:txBody>
      </p:sp>
      <p:pic>
        <p:nvPicPr>
          <p:cNvPr id="2054" name="Picture 6" descr="mathematical statistics - Why does the Cauchy distribution have no mean? -  Cross Validated">
            <a:extLst>
              <a:ext uri="{FF2B5EF4-FFF2-40B4-BE49-F238E27FC236}">
                <a16:creationId xmlns:a16="http://schemas.microsoft.com/office/drawing/2014/main" id="{2A0F98B6-0094-8816-52C0-768324BD6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23193" r="1979" b="2179"/>
          <a:stretch/>
        </p:blipFill>
        <p:spPr bwMode="auto">
          <a:xfrm>
            <a:off x="8795955" y="2908617"/>
            <a:ext cx="2078966" cy="167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A2E9ED-311F-4BE7-6FC9-8A156607C2F6}"/>
              </a:ext>
            </a:extLst>
          </p:cNvPr>
          <p:cNvSpPr txBox="1"/>
          <p:nvPr/>
        </p:nvSpPr>
        <p:spPr>
          <a:xfrm>
            <a:off x="1332945" y="5467431"/>
            <a:ext cx="972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3"/>
                </a:solidFill>
              </a:rPr>
              <a:t>Many more distributions are used in Bayesian statistics, but these will get you started</a:t>
            </a:r>
            <a:endParaRPr lang="LID4096" sz="20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2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FBFA-B4CA-D058-327E-C8578C56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Probability is counting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A0901-2F00-F0F1-082F-F21AB2E07B7D}"/>
              </a:ext>
            </a:extLst>
          </p:cNvPr>
          <p:cNvSpPr txBox="1"/>
          <p:nvPr/>
        </p:nvSpPr>
        <p:spPr>
          <a:xfrm>
            <a:off x="360051" y="1234648"/>
            <a:ext cx="56604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What is the proportion of water on the globe?</a:t>
            </a:r>
            <a:endParaRPr lang="LID4096" sz="3200" dirty="0"/>
          </a:p>
        </p:txBody>
      </p:sp>
      <p:pic>
        <p:nvPicPr>
          <p:cNvPr id="2054" name="Picture 6" descr="Earth Spin GIFs - Find &amp; Share on GIPHY">
            <a:extLst>
              <a:ext uri="{FF2B5EF4-FFF2-40B4-BE49-F238E27FC236}">
                <a16:creationId xmlns:a16="http://schemas.microsoft.com/office/drawing/2014/main" id="{B918DDFE-54C7-6D12-2937-21E1D68D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754" y="2715241"/>
            <a:ext cx="3420470" cy="342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0DDC4-284B-B83C-DA8F-73DEDB281CC8}"/>
              </a:ext>
            </a:extLst>
          </p:cNvPr>
          <p:cNvSpPr txBox="1"/>
          <p:nvPr/>
        </p:nvSpPr>
        <p:spPr>
          <a:xfrm>
            <a:off x="5682758" y="2715241"/>
            <a:ext cx="58748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each proportion of water:</a:t>
            </a:r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Count all the possible ways my sample could happen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Proportions with more ways to produce my sample are more plausible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90935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1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C2D86-82BC-CCC1-4390-83AA2D717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E96A85EB-34FC-609E-6E60-F18C8C7CFD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976D533-37AE-561A-0F45-33EFDF21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234395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Obtaining the posterior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cat sitting next to a computer&#10;&#10;Description automatically generated">
            <a:extLst>
              <a:ext uri="{FF2B5EF4-FFF2-40B4-BE49-F238E27FC236}">
                <a16:creationId xmlns:a16="http://schemas.microsoft.com/office/drawing/2014/main" id="{ED54DD11-DF18-216C-594E-BD70BCD56B2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93" y="2391837"/>
            <a:ext cx="3812684" cy="381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96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DF762-CA14-A033-A019-B3D1B6F1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B0EB5E-CB56-2999-9988-044CCC60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How to obtain the posterior?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9A242-5CF9-004F-382A-819D0498DD03}"/>
              </a:ext>
            </a:extLst>
          </p:cNvPr>
          <p:cNvSpPr txBox="1"/>
          <p:nvPr/>
        </p:nvSpPr>
        <p:spPr>
          <a:xfrm>
            <a:off x="600536" y="2775222"/>
            <a:ext cx="578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Posterior distributions are often multidimensional and likelihood and normalizing constants are highly complex</a:t>
            </a:r>
          </a:p>
        </p:txBody>
      </p:sp>
      <p:pic>
        <p:nvPicPr>
          <p:cNvPr id="4098" name="Picture 2" descr="Multivariate Normal Distribution">
            <a:extLst>
              <a:ext uri="{FF2B5EF4-FFF2-40B4-BE49-F238E27FC236}">
                <a16:creationId xmlns:a16="http://schemas.microsoft.com/office/drawing/2014/main" id="{3D6372C6-FE5B-7607-7AF2-73AF12FE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382" y="1573710"/>
            <a:ext cx="5053523" cy="379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B65BEF-9AFB-A4A8-3A9A-BF934AC71772}"/>
              </a:ext>
            </a:extLst>
          </p:cNvPr>
          <p:cNvSpPr txBox="1"/>
          <p:nvPr/>
        </p:nvSpPr>
        <p:spPr>
          <a:xfrm>
            <a:off x="320511" y="1682321"/>
            <a:ext cx="6410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3"/>
                </a:solidFill>
              </a:rPr>
              <a:t>Analytical approaches to calculate the exact posterior distribution are usually impossible</a:t>
            </a:r>
            <a:endParaRPr lang="LID4096" sz="2000" i="1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FEDA2-E9C6-2A6E-84E8-0F7238177226}"/>
              </a:ext>
            </a:extLst>
          </p:cNvPr>
          <p:cNvSpPr txBox="1"/>
          <p:nvPr/>
        </p:nvSpPr>
        <p:spPr>
          <a:xfrm>
            <a:off x="320511" y="4164772"/>
            <a:ext cx="641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3"/>
                </a:solidFill>
              </a:rPr>
              <a:t>We need to approximate using computational algorithms</a:t>
            </a:r>
            <a:endParaRPr lang="LID4096" sz="2000" i="1" dirty="0">
              <a:solidFill>
                <a:schemeClr val="accent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CE35FB-D0E4-D950-9BE0-8C98FB622E29}"/>
              </a:ext>
            </a:extLst>
          </p:cNvPr>
          <p:cNvSpPr/>
          <p:nvPr/>
        </p:nvSpPr>
        <p:spPr>
          <a:xfrm>
            <a:off x="1348067" y="5195026"/>
            <a:ext cx="4553146" cy="55618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Markov Chain Monte Carlo</a:t>
            </a:r>
            <a:endParaRPr lang="LID4096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8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F9A1-7926-65B7-8EA9-F2DBA986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Markov Chain Monte Carlo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0FA5D-A3F5-F44C-40F8-819452F03341}"/>
              </a:ext>
            </a:extLst>
          </p:cNvPr>
          <p:cNvSpPr txBox="1"/>
          <p:nvPr/>
        </p:nvSpPr>
        <p:spPr>
          <a:xfrm>
            <a:off x="970328" y="1039905"/>
            <a:ext cx="10122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accent3"/>
                </a:solidFill>
              </a:rPr>
              <a:t>Smaug has several cave rooms filled with treasure</a:t>
            </a:r>
          </a:p>
          <a:p>
            <a:pPr algn="ctr"/>
            <a:endParaRPr lang="en-GB" i="1" dirty="0">
              <a:solidFill>
                <a:schemeClr val="accent3"/>
              </a:solidFill>
            </a:endParaRPr>
          </a:p>
          <a:p>
            <a:pPr algn="ctr"/>
            <a:r>
              <a:rPr lang="en-GB" i="1" dirty="0">
                <a:solidFill>
                  <a:schemeClr val="accent3"/>
                </a:solidFill>
              </a:rPr>
              <a:t>He needs to protect his treasure from Hobbits &amp; Dwarves</a:t>
            </a:r>
          </a:p>
          <a:p>
            <a:pPr algn="ctr"/>
            <a:endParaRPr lang="en-GB" i="1" dirty="0">
              <a:solidFill>
                <a:schemeClr val="accent3"/>
              </a:solidFill>
            </a:endParaRPr>
          </a:p>
          <a:p>
            <a:pPr algn="ctr"/>
            <a:r>
              <a:rPr lang="en-GB" i="1" dirty="0">
                <a:solidFill>
                  <a:schemeClr val="accent3"/>
                </a:solidFill>
              </a:rPr>
              <a:t>He wants to sleep on the treasure heaps in proportion to their size</a:t>
            </a:r>
          </a:p>
        </p:txBody>
      </p:sp>
      <p:pic>
        <p:nvPicPr>
          <p:cNvPr id="10242" name="Picture 2" descr="Pilha de tesouro com diamantes | Vetor Premium">
            <a:extLst>
              <a:ext uri="{FF2B5EF4-FFF2-40B4-BE49-F238E27FC236}">
                <a16:creationId xmlns:a16="http://schemas.microsoft.com/office/drawing/2014/main" id="{A26BE83B-821F-F647-5482-CC286BFB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3" y="494857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ilha de tesouro com diamantes | Vetor Premium">
            <a:extLst>
              <a:ext uri="{FF2B5EF4-FFF2-40B4-BE49-F238E27FC236}">
                <a16:creationId xmlns:a16="http://schemas.microsoft.com/office/drawing/2014/main" id="{DC36A1DB-7108-A356-3DC5-F5378505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93" y="494857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lha de tesouro com diamantes | Vetor Premium">
            <a:extLst>
              <a:ext uri="{FF2B5EF4-FFF2-40B4-BE49-F238E27FC236}">
                <a16:creationId xmlns:a16="http://schemas.microsoft.com/office/drawing/2014/main" id="{9C863520-85C1-9216-60A0-37539B37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53" y="494857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lha de tesouro com diamantes | Vetor Premium">
            <a:extLst>
              <a:ext uri="{FF2B5EF4-FFF2-40B4-BE49-F238E27FC236}">
                <a16:creationId xmlns:a16="http://schemas.microsoft.com/office/drawing/2014/main" id="{4A687B1C-75AF-F878-C055-7B26B0AE8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3" y="494857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lha de tesouro com diamantes | Vetor Premium">
            <a:extLst>
              <a:ext uri="{FF2B5EF4-FFF2-40B4-BE49-F238E27FC236}">
                <a16:creationId xmlns:a16="http://schemas.microsoft.com/office/drawing/2014/main" id="{58884C63-9D97-D216-21E5-F983EC745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72" y="494857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artoon of a red dragon&#10;&#10;Description automatically generated">
            <a:extLst>
              <a:ext uri="{FF2B5EF4-FFF2-40B4-BE49-F238E27FC236}">
                <a16:creationId xmlns:a16="http://schemas.microsoft.com/office/drawing/2014/main" id="{FE231F85-9AA0-9096-8BF3-2A180682D8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87" y="3002863"/>
            <a:ext cx="2795358" cy="20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9C2E4-6981-1F5D-BDC9-115D7ACC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B8D6-F1DD-A90B-9D15-C0755381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Smaukov</a:t>
            </a:r>
            <a:r>
              <a:rPr lang="en-GB" dirty="0"/>
              <a:t> Chain Monte Carlo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5609B-F231-E888-A38C-BBD88BE1C19A}"/>
              </a:ext>
            </a:extLst>
          </p:cNvPr>
          <p:cNvSpPr txBox="1"/>
          <p:nvPr/>
        </p:nvSpPr>
        <p:spPr>
          <a:xfrm>
            <a:off x="970328" y="1039905"/>
            <a:ext cx="1012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accent3"/>
                </a:solidFill>
              </a:rPr>
              <a:t>Here is how he does it</a:t>
            </a:r>
          </a:p>
        </p:txBody>
      </p:sp>
      <p:pic>
        <p:nvPicPr>
          <p:cNvPr id="10242" name="Picture 2" descr="Pilha de tesouro com diamantes | Vetor Premium">
            <a:extLst>
              <a:ext uri="{FF2B5EF4-FFF2-40B4-BE49-F238E27FC236}">
                <a16:creationId xmlns:a16="http://schemas.microsoft.com/office/drawing/2014/main" id="{2A5F9DF6-E105-B2EF-385F-089FDA39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ilha de tesouro com diamantes | Vetor Premium">
            <a:extLst>
              <a:ext uri="{FF2B5EF4-FFF2-40B4-BE49-F238E27FC236}">
                <a16:creationId xmlns:a16="http://schemas.microsoft.com/office/drawing/2014/main" id="{C20FBAD5-754A-0D3B-2DB3-8152E5A4E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9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lha de tesouro com diamantes | Vetor Premium">
            <a:extLst>
              <a:ext uri="{FF2B5EF4-FFF2-40B4-BE49-F238E27FC236}">
                <a16:creationId xmlns:a16="http://schemas.microsoft.com/office/drawing/2014/main" id="{29879813-AA75-4387-7664-EB630BB2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5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lha de tesouro com diamantes | Vetor Premium">
            <a:extLst>
              <a:ext uri="{FF2B5EF4-FFF2-40B4-BE49-F238E27FC236}">
                <a16:creationId xmlns:a16="http://schemas.microsoft.com/office/drawing/2014/main" id="{C1FE1F08-794E-B186-A941-51083DD9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lha de tesouro com diamantes | Vetor Premium">
            <a:extLst>
              <a:ext uri="{FF2B5EF4-FFF2-40B4-BE49-F238E27FC236}">
                <a16:creationId xmlns:a16="http://schemas.microsoft.com/office/drawing/2014/main" id="{C73C2DFD-53CF-7500-6402-082D0F1C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72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artoon of a red dragon&#10;&#10;Description automatically generated">
            <a:extLst>
              <a:ext uri="{FF2B5EF4-FFF2-40B4-BE49-F238E27FC236}">
                <a16:creationId xmlns:a16="http://schemas.microsoft.com/office/drawing/2014/main" id="{ACE02D68-202E-F848-0F6C-F7FAF195D2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93" y="3014591"/>
            <a:ext cx="1934466" cy="1433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77FBD-A390-05B4-A840-5DD54B7E8A2F}"/>
              </a:ext>
            </a:extLst>
          </p:cNvPr>
          <p:cNvSpPr txBox="1"/>
          <p:nvPr/>
        </p:nvSpPr>
        <p:spPr>
          <a:xfrm>
            <a:off x="1712905" y="4932104"/>
            <a:ext cx="8636848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1. Flip a coin to choose the treasure pile to the left or to the right. 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Call it the “proposal pile”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C7FAC193-957F-5A57-A853-2F9AEA3D9E88}"/>
              </a:ext>
            </a:extLst>
          </p:cNvPr>
          <p:cNvSpPr/>
          <p:nvPr/>
        </p:nvSpPr>
        <p:spPr>
          <a:xfrm rot="18971752">
            <a:off x="4330793" y="2970306"/>
            <a:ext cx="1392517" cy="1326776"/>
          </a:xfrm>
          <a:prstGeom prst="arc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84DBC69-CEB1-5C12-FB48-3B2B2ACFA32C}"/>
              </a:ext>
            </a:extLst>
          </p:cNvPr>
          <p:cNvSpPr/>
          <p:nvPr/>
        </p:nvSpPr>
        <p:spPr>
          <a:xfrm rot="2628248" flipH="1">
            <a:off x="1749178" y="2970305"/>
            <a:ext cx="1392517" cy="1326776"/>
          </a:xfrm>
          <a:prstGeom prst="arc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D93C6-33EB-946A-9C60-6589EC08C342}"/>
              </a:ext>
            </a:extLst>
          </p:cNvPr>
          <p:cNvSpPr txBox="1"/>
          <p:nvPr/>
        </p:nvSpPr>
        <p:spPr>
          <a:xfrm>
            <a:off x="2190398" y="260287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1/2</a:t>
            </a:r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0E0A4-5AD7-4316-2FE6-8B838B9C56C2}"/>
              </a:ext>
            </a:extLst>
          </p:cNvPr>
          <p:cNvSpPr txBox="1"/>
          <p:nvPr/>
        </p:nvSpPr>
        <p:spPr>
          <a:xfrm>
            <a:off x="4772013" y="260287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1/2</a:t>
            </a:r>
            <a:endParaRPr lang="LID4096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34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F3E32-8E24-F1FB-A87A-45CD5B6A8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2E3D-F7DB-6921-1170-551C6BD9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Smaukov</a:t>
            </a:r>
            <a:r>
              <a:rPr lang="en-GB" dirty="0"/>
              <a:t> Chain Monte Carlo</a:t>
            </a:r>
            <a:endParaRPr lang="LID4096" dirty="0"/>
          </a:p>
        </p:txBody>
      </p:sp>
      <p:pic>
        <p:nvPicPr>
          <p:cNvPr id="10242" name="Picture 2" descr="Pilha de tesouro com diamantes | Vetor Premium">
            <a:extLst>
              <a:ext uri="{FF2B5EF4-FFF2-40B4-BE49-F238E27FC236}">
                <a16:creationId xmlns:a16="http://schemas.microsoft.com/office/drawing/2014/main" id="{694D70DB-CA03-8423-F01C-720F90A78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ilha de tesouro com diamantes | Vetor Premium">
            <a:extLst>
              <a:ext uri="{FF2B5EF4-FFF2-40B4-BE49-F238E27FC236}">
                <a16:creationId xmlns:a16="http://schemas.microsoft.com/office/drawing/2014/main" id="{018D1B9E-FD3A-02DB-B93C-F5056CFBC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9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lha de tesouro com diamantes | Vetor Premium">
            <a:extLst>
              <a:ext uri="{FF2B5EF4-FFF2-40B4-BE49-F238E27FC236}">
                <a16:creationId xmlns:a16="http://schemas.microsoft.com/office/drawing/2014/main" id="{FBA2BAD1-B3EF-7DCB-5BFF-264E74F3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5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lha de tesouro com diamantes | Vetor Premium">
            <a:extLst>
              <a:ext uri="{FF2B5EF4-FFF2-40B4-BE49-F238E27FC236}">
                <a16:creationId xmlns:a16="http://schemas.microsoft.com/office/drawing/2014/main" id="{4F909E89-B996-9267-DF39-CB8F0EA2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lha de tesouro com diamantes | Vetor Premium">
            <a:extLst>
              <a:ext uri="{FF2B5EF4-FFF2-40B4-BE49-F238E27FC236}">
                <a16:creationId xmlns:a16="http://schemas.microsoft.com/office/drawing/2014/main" id="{94B5EECA-93BD-1471-360E-3292EC98F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72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artoon of a red dragon&#10;&#10;Description automatically generated">
            <a:extLst>
              <a:ext uri="{FF2B5EF4-FFF2-40B4-BE49-F238E27FC236}">
                <a16:creationId xmlns:a16="http://schemas.microsoft.com/office/drawing/2014/main" id="{69BD16A6-6BFA-50B2-9D07-1F2AA96B13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93" y="3014591"/>
            <a:ext cx="1934466" cy="1433084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F4E5A61-429E-6C2E-EE40-1BE1F4CA8C91}"/>
              </a:ext>
            </a:extLst>
          </p:cNvPr>
          <p:cNvSpPr/>
          <p:nvPr/>
        </p:nvSpPr>
        <p:spPr>
          <a:xfrm rot="18971752">
            <a:off x="4330793" y="2970306"/>
            <a:ext cx="1392517" cy="1326776"/>
          </a:xfrm>
          <a:prstGeom prst="arc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89795-DCAD-9BBE-9C67-C43FF6422817}"/>
              </a:ext>
            </a:extLst>
          </p:cNvPr>
          <p:cNvSpPr txBox="1"/>
          <p:nvPr/>
        </p:nvSpPr>
        <p:spPr>
          <a:xfrm>
            <a:off x="5667958" y="3218267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proposal</a:t>
            </a:r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B0B8D0-F261-B05E-B44C-A7C825FC5D86}"/>
              </a:ext>
            </a:extLst>
          </p:cNvPr>
          <p:cNvSpPr txBox="1"/>
          <p:nvPr/>
        </p:nvSpPr>
        <p:spPr>
          <a:xfrm>
            <a:off x="1777576" y="831273"/>
            <a:ext cx="8636848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1. Flip a coin to choose the treasure pile to the left or to the right.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Call it the “proposal pile”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F28AC-CEF6-F7E2-C1EE-FD68963E3169}"/>
              </a:ext>
            </a:extLst>
          </p:cNvPr>
          <p:cNvSpPr txBox="1"/>
          <p:nvPr/>
        </p:nvSpPr>
        <p:spPr>
          <a:xfrm>
            <a:off x="1264623" y="44804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9712E6-CC34-BEBF-7114-B2820C1815D0}"/>
              </a:ext>
            </a:extLst>
          </p:cNvPr>
          <p:cNvSpPr txBox="1"/>
          <p:nvPr/>
        </p:nvSpPr>
        <p:spPr>
          <a:xfrm>
            <a:off x="3716126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6C137-1371-4C52-1857-3D75C97801A7}"/>
              </a:ext>
            </a:extLst>
          </p:cNvPr>
          <p:cNvSpPr txBox="1"/>
          <p:nvPr/>
        </p:nvSpPr>
        <p:spPr>
          <a:xfrm>
            <a:off x="6047100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850DB-30CC-1C39-09AD-52E9304051B2}"/>
              </a:ext>
            </a:extLst>
          </p:cNvPr>
          <p:cNvSpPr txBox="1"/>
          <p:nvPr/>
        </p:nvSpPr>
        <p:spPr>
          <a:xfrm>
            <a:off x="8409160" y="45008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F53BDB-5C82-E288-9ADC-62DC6682FA1F}"/>
              </a:ext>
            </a:extLst>
          </p:cNvPr>
          <p:cNvSpPr txBox="1"/>
          <p:nvPr/>
        </p:nvSpPr>
        <p:spPr>
          <a:xfrm>
            <a:off x="10757352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EC65B-5557-D309-3AE3-BEDB1F8D359C}"/>
              </a:ext>
            </a:extLst>
          </p:cNvPr>
          <p:cNvSpPr txBox="1"/>
          <p:nvPr/>
        </p:nvSpPr>
        <p:spPr>
          <a:xfrm>
            <a:off x="1777576" y="5455535"/>
            <a:ext cx="863684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2. Find the size of the proposal treasure pile </a:t>
            </a:r>
            <a:r>
              <a:rPr lang="en-GB" sz="2400" dirty="0">
                <a:solidFill>
                  <a:schemeClr val="accent2"/>
                </a:solidFill>
              </a:rPr>
              <a:t>S</a:t>
            </a:r>
            <a:r>
              <a:rPr lang="en-GB" sz="2400" baseline="-250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1B1FAA-DDD6-FD58-A64A-3389176571BB}"/>
              </a:ext>
            </a:extLst>
          </p:cNvPr>
          <p:cNvSpPr txBox="1"/>
          <p:nvPr/>
        </p:nvSpPr>
        <p:spPr>
          <a:xfrm>
            <a:off x="6047100" y="4809722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</a:t>
            </a:r>
            <a:r>
              <a:rPr lang="en-GB" sz="1800" baseline="-25000" dirty="0">
                <a:solidFill>
                  <a:schemeClr val="accent2"/>
                </a:solidFill>
              </a:rPr>
              <a:t>3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38732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6CB88-C706-9A85-3345-C75EAE865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24CA-7647-4912-B0A0-2EBD9922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Smaukov</a:t>
            </a:r>
            <a:r>
              <a:rPr lang="en-GB" dirty="0"/>
              <a:t> Chain Monte Carlo</a:t>
            </a:r>
            <a:endParaRPr lang="LID4096" dirty="0"/>
          </a:p>
        </p:txBody>
      </p:sp>
      <p:pic>
        <p:nvPicPr>
          <p:cNvPr id="10242" name="Picture 2" descr="Pilha de tesouro com diamantes | Vetor Premium">
            <a:extLst>
              <a:ext uri="{FF2B5EF4-FFF2-40B4-BE49-F238E27FC236}">
                <a16:creationId xmlns:a16="http://schemas.microsoft.com/office/drawing/2014/main" id="{0FED6B0B-4942-580D-DA23-A8C2D127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ilha de tesouro com diamantes | Vetor Premium">
            <a:extLst>
              <a:ext uri="{FF2B5EF4-FFF2-40B4-BE49-F238E27FC236}">
                <a16:creationId xmlns:a16="http://schemas.microsoft.com/office/drawing/2014/main" id="{C1FD49B5-84FE-6E3B-D482-387BAE21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9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lha de tesouro com diamantes | Vetor Premium">
            <a:extLst>
              <a:ext uri="{FF2B5EF4-FFF2-40B4-BE49-F238E27FC236}">
                <a16:creationId xmlns:a16="http://schemas.microsoft.com/office/drawing/2014/main" id="{4EE7D9E1-9931-D68E-0AFD-F0D0A436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5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lha de tesouro com diamantes | Vetor Premium">
            <a:extLst>
              <a:ext uri="{FF2B5EF4-FFF2-40B4-BE49-F238E27FC236}">
                <a16:creationId xmlns:a16="http://schemas.microsoft.com/office/drawing/2014/main" id="{FB1C8E16-0167-248B-AE5D-A642A3D7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lha de tesouro com diamantes | Vetor Premium">
            <a:extLst>
              <a:ext uri="{FF2B5EF4-FFF2-40B4-BE49-F238E27FC236}">
                <a16:creationId xmlns:a16="http://schemas.microsoft.com/office/drawing/2014/main" id="{0DA43F3C-92E3-5463-479D-D808D5D5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72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artoon of a red dragon&#10;&#10;Description automatically generated">
            <a:extLst>
              <a:ext uri="{FF2B5EF4-FFF2-40B4-BE49-F238E27FC236}">
                <a16:creationId xmlns:a16="http://schemas.microsoft.com/office/drawing/2014/main" id="{1B8AE60E-4979-076A-5FF6-E47EB3630F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93" y="3014591"/>
            <a:ext cx="1934466" cy="1433084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0FE45694-6207-476B-F8FF-16F9AFDBAAFE}"/>
              </a:ext>
            </a:extLst>
          </p:cNvPr>
          <p:cNvSpPr/>
          <p:nvPr/>
        </p:nvSpPr>
        <p:spPr>
          <a:xfrm rot="18971752">
            <a:off x="4330793" y="2970306"/>
            <a:ext cx="1392517" cy="1326776"/>
          </a:xfrm>
          <a:prstGeom prst="arc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FA4F0-D1BC-69C5-E4F4-11B978C45BD5}"/>
              </a:ext>
            </a:extLst>
          </p:cNvPr>
          <p:cNvSpPr txBox="1"/>
          <p:nvPr/>
        </p:nvSpPr>
        <p:spPr>
          <a:xfrm>
            <a:off x="5667958" y="3218267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proposal</a:t>
            </a:r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2D5FA-5028-4E54-4A8F-E9C1C976B0EE}"/>
              </a:ext>
            </a:extLst>
          </p:cNvPr>
          <p:cNvSpPr txBox="1"/>
          <p:nvPr/>
        </p:nvSpPr>
        <p:spPr>
          <a:xfrm>
            <a:off x="1777576" y="831273"/>
            <a:ext cx="8636848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1. Flip a coin to choose the treasure pile to the left or to the right.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Call it the “proposal pile”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2. Find the size of the proposal treasure pile </a:t>
            </a:r>
            <a:r>
              <a:rPr lang="en-GB" sz="1600" dirty="0">
                <a:solidFill>
                  <a:schemeClr val="accent2"/>
                </a:solidFill>
              </a:rPr>
              <a:t>S</a:t>
            </a:r>
            <a:r>
              <a:rPr lang="en-GB" sz="1600" baseline="-25000" dirty="0">
                <a:solidFill>
                  <a:schemeClr val="accent2"/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2E5F59-53E8-C3C7-7474-C2FFB29C5C38}"/>
              </a:ext>
            </a:extLst>
          </p:cNvPr>
          <p:cNvSpPr txBox="1"/>
          <p:nvPr/>
        </p:nvSpPr>
        <p:spPr>
          <a:xfrm>
            <a:off x="1264623" y="44804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666B5-3946-C4CF-8129-B65B057842D7}"/>
              </a:ext>
            </a:extLst>
          </p:cNvPr>
          <p:cNvSpPr txBox="1"/>
          <p:nvPr/>
        </p:nvSpPr>
        <p:spPr>
          <a:xfrm>
            <a:off x="3716126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B09A0-ACEA-D92F-3DB5-F24F3D72F825}"/>
              </a:ext>
            </a:extLst>
          </p:cNvPr>
          <p:cNvSpPr txBox="1"/>
          <p:nvPr/>
        </p:nvSpPr>
        <p:spPr>
          <a:xfrm>
            <a:off x="6047100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9B5AB2-8802-EF16-39F4-67FE1282F7B0}"/>
              </a:ext>
            </a:extLst>
          </p:cNvPr>
          <p:cNvSpPr txBox="1"/>
          <p:nvPr/>
        </p:nvSpPr>
        <p:spPr>
          <a:xfrm>
            <a:off x="8409160" y="45008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D91E91-C925-A55A-893B-5947AB4EB3DF}"/>
              </a:ext>
            </a:extLst>
          </p:cNvPr>
          <p:cNvSpPr txBox="1"/>
          <p:nvPr/>
        </p:nvSpPr>
        <p:spPr>
          <a:xfrm>
            <a:off x="10757352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  <a:endParaRPr lang="LID4096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F98C16-BA81-7A61-4B3A-68A0F5E032E6}"/>
              </a:ext>
            </a:extLst>
          </p:cNvPr>
          <p:cNvSpPr txBox="1"/>
          <p:nvPr/>
        </p:nvSpPr>
        <p:spPr>
          <a:xfrm>
            <a:off x="6047100" y="4809722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</a:t>
            </a:r>
            <a:r>
              <a:rPr lang="en-GB" sz="1800" baseline="-25000" dirty="0">
                <a:solidFill>
                  <a:schemeClr val="accent2"/>
                </a:solidFill>
              </a:rPr>
              <a:t>3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B68CC-93B5-142D-FEA1-6FDDB1DA84DD}"/>
              </a:ext>
            </a:extLst>
          </p:cNvPr>
          <p:cNvSpPr txBox="1"/>
          <p:nvPr/>
        </p:nvSpPr>
        <p:spPr>
          <a:xfrm>
            <a:off x="1777576" y="5455535"/>
            <a:ext cx="863684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3. Find the size of the current treasure pile </a:t>
            </a:r>
            <a:r>
              <a:rPr lang="en-GB" sz="2400" dirty="0">
                <a:solidFill>
                  <a:schemeClr val="accent3"/>
                </a:solidFill>
              </a:rPr>
              <a:t>S</a:t>
            </a:r>
            <a:r>
              <a:rPr lang="en-GB" sz="2400" baseline="-25000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4C3CC-A7B4-E029-3A6B-35D67C87394E}"/>
              </a:ext>
            </a:extLst>
          </p:cNvPr>
          <p:cNvSpPr txBox="1"/>
          <p:nvPr/>
        </p:nvSpPr>
        <p:spPr>
          <a:xfrm>
            <a:off x="3685040" y="480594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3"/>
                </a:solidFill>
              </a:rPr>
              <a:t>S</a:t>
            </a:r>
            <a:r>
              <a:rPr lang="en-GB" baseline="-25000" dirty="0">
                <a:solidFill>
                  <a:schemeClr val="accent3"/>
                </a:solidFill>
              </a:rPr>
              <a:t>2</a:t>
            </a:r>
            <a:endParaRPr lang="LID4096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78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10508-8C79-E691-3272-C5CF7FED9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D41B-F71A-8A74-4BD3-A1A9F254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Smaukov</a:t>
            </a:r>
            <a:r>
              <a:rPr lang="en-GB" dirty="0"/>
              <a:t> Chain Monte Carlo</a:t>
            </a:r>
            <a:endParaRPr lang="LID4096" dirty="0"/>
          </a:p>
        </p:txBody>
      </p:sp>
      <p:pic>
        <p:nvPicPr>
          <p:cNvPr id="10242" name="Picture 2" descr="Pilha de tesouro com diamantes | Vetor Premium">
            <a:extLst>
              <a:ext uri="{FF2B5EF4-FFF2-40B4-BE49-F238E27FC236}">
                <a16:creationId xmlns:a16="http://schemas.microsoft.com/office/drawing/2014/main" id="{D1ED0861-51F1-9B7C-C7CF-491BE3201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ilha de tesouro com diamantes | Vetor Premium">
            <a:extLst>
              <a:ext uri="{FF2B5EF4-FFF2-40B4-BE49-F238E27FC236}">
                <a16:creationId xmlns:a16="http://schemas.microsoft.com/office/drawing/2014/main" id="{AEE63983-0041-906E-7F5C-24E4FF140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9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lha de tesouro com diamantes | Vetor Premium">
            <a:extLst>
              <a:ext uri="{FF2B5EF4-FFF2-40B4-BE49-F238E27FC236}">
                <a16:creationId xmlns:a16="http://schemas.microsoft.com/office/drawing/2014/main" id="{B87112F1-5087-E253-4DC2-083996D50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5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lha de tesouro com diamantes | Vetor Premium">
            <a:extLst>
              <a:ext uri="{FF2B5EF4-FFF2-40B4-BE49-F238E27FC236}">
                <a16:creationId xmlns:a16="http://schemas.microsoft.com/office/drawing/2014/main" id="{7B71D120-D2B6-6ECD-C5BE-DDF5052EF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lha de tesouro com diamantes | Vetor Premium">
            <a:extLst>
              <a:ext uri="{FF2B5EF4-FFF2-40B4-BE49-F238E27FC236}">
                <a16:creationId xmlns:a16="http://schemas.microsoft.com/office/drawing/2014/main" id="{22E3037D-E129-D5F8-D771-61319D3D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72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artoon of a red dragon&#10;&#10;Description automatically generated">
            <a:extLst>
              <a:ext uri="{FF2B5EF4-FFF2-40B4-BE49-F238E27FC236}">
                <a16:creationId xmlns:a16="http://schemas.microsoft.com/office/drawing/2014/main" id="{95B847C0-C8EB-08B7-8F33-C443C818A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93" y="3014591"/>
            <a:ext cx="1934466" cy="1433084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283BC7D9-4B5E-4F24-AE47-9718A5E3FFCC}"/>
              </a:ext>
            </a:extLst>
          </p:cNvPr>
          <p:cNvSpPr/>
          <p:nvPr/>
        </p:nvSpPr>
        <p:spPr>
          <a:xfrm rot="18971752">
            <a:off x="4330793" y="2970306"/>
            <a:ext cx="1392517" cy="1326776"/>
          </a:xfrm>
          <a:prstGeom prst="arc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419A38-5C6B-A72A-36F8-FC4F9683AF9B}"/>
              </a:ext>
            </a:extLst>
          </p:cNvPr>
          <p:cNvSpPr txBox="1"/>
          <p:nvPr/>
        </p:nvSpPr>
        <p:spPr>
          <a:xfrm>
            <a:off x="5667958" y="3218267"/>
            <a:ext cx="10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proposal</a:t>
            </a:r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FFCA9-DB93-04C2-6742-CA138DFF479E}"/>
              </a:ext>
            </a:extLst>
          </p:cNvPr>
          <p:cNvSpPr txBox="1"/>
          <p:nvPr/>
        </p:nvSpPr>
        <p:spPr>
          <a:xfrm>
            <a:off x="1777576" y="831273"/>
            <a:ext cx="8636848" cy="214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1. Flip a coin to choose the treasure pile to the left or to the right.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Call it the “proposal pile”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2. Find the size of the proposal treasure pile </a:t>
            </a:r>
            <a:r>
              <a:rPr lang="en-GB" sz="1600" dirty="0">
                <a:solidFill>
                  <a:schemeClr val="accent2"/>
                </a:solidFill>
              </a:rPr>
              <a:t>S</a:t>
            </a:r>
            <a:r>
              <a:rPr lang="en-GB" sz="1600" baseline="-25000" dirty="0">
                <a:solidFill>
                  <a:schemeClr val="accent2"/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3. Find the size of the current treasure pile </a:t>
            </a:r>
            <a:r>
              <a:rPr lang="en-GB" sz="1600" dirty="0">
                <a:solidFill>
                  <a:schemeClr val="accent3"/>
                </a:solidFill>
              </a:rPr>
              <a:t>S</a:t>
            </a:r>
            <a:r>
              <a:rPr lang="en-GB" sz="1600" baseline="-25000" dirty="0">
                <a:solidFill>
                  <a:schemeClr val="accent3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endParaRPr lang="en-GB" sz="1600" baseline="-25000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A3637-AAF4-9FC2-6E7E-0203E2AB34A2}"/>
              </a:ext>
            </a:extLst>
          </p:cNvPr>
          <p:cNvSpPr txBox="1"/>
          <p:nvPr/>
        </p:nvSpPr>
        <p:spPr>
          <a:xfrm>
            <a:off x="1264623" y="44804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7E65-182A-339B-B66D-139EB77E1D9F}"/>
              </a:ext>
            </a:extLst>
          </p:cNvPr>
          <p:cNvSpPr txBox="1"/>
          <p:nvPr/>
        </p:nvSpPr>
        <p:spPr>
          <a:xfrm>
            <a:off x="3716126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362AE8-27FE-65F5-7BC6-E08DF73A7FD7}"/>
              </a:ext>
            </a:extLst>
          </p:cNvPr>
          <p:cNvSpPr txBox="1"/>
          <p:nvPr/>
        </p:nvSpPr>
        <p:spPr>
          <a:xfrm>
            <a:off x="6047100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6B068-829E-C523-72E2-4349550B5FDF}"/>
              </a:ext>
            </a:extLst>
          </p:cNvPr>
          <p:cNvSpPr txBox="1"/>
          <p:nvPr/>
        </p:nvSpPr>
        <p:spPr>
          <a:xfrm>
            <a:off x="8409160" y="45008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C115C-01AF-06F8-0AAD-7777ED7C2045}"/>
              </a:ext>
            </a:extLst>
          </p:cNvPr>
          <p:cNvSpPr txBox="1"/>
          <p:nvPr/>
        </p:nvSpPr>
        <p:spPr>
          <a:xfrm>
            <a:off x="10757352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  <a:endParaRPr lang="LID4096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7AB091-CD5C-7F45-077F-54C8856E921F}"/>
              </a:ext>
            </a:extLst>
          </p:cNvPr>
          <p:cNvSpPr txBox="1"/>
          <p:nvPr/>
        </p:nvSpPr>
        <p:spPr>
          <a:xfrm>
            <a:off x="6047100" y="4809722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</a:t>
            </a:r>
            <a:r>
              <a:rPr lang="en-GB" sz="1800" baseline="-25000" dirty="0">
                <a:solidFill>
                  <a:schemeClr val="accent2"/>
                </a:solidFill>
              </a:rPr>
              <a:t>3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AFC11-C436-1DF6-3570-B42101E1D49C}"/>
              </a:ext>
            </a:extLst>
          </p:cNvPr>
          <p:cNvSpPr txBox="1"/>
          <p:nvPr/>
        </p:nvSpPr>
        <p:spPr>
          <a:xfrm>
            <a:off x="3685040" y="480594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3"/>
                </a:solidFill>
              </a:rPr>
              <a:t>S</a:t>
            </a:r>
            <a:r>
              <a:rPr lang="en-GB" baseline="-25000" dirty="0">
                <a:solidFill>
                  <a:schemeClr val="accent3"/>
                </a:solidFill>
              </a:rPr>
              <a:t>2</a:t>
            </a:r>
            <a:endParaRPr lang="LID4096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8A04A-CBB0-2233-A5CE-F56B5DB4FC8D}"/>
              </a:ext>
            </a:extLst>
          </p:cNvPr>
          <p:cNvSpPr txBox="1"/>
          <p:nvPr/>
        </p:nvSpPr>
        <p:spPr>
          <a:xfrm>
            <a:off x="1777576" y="5455535"/>
            <a:ext cx="863684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4. Move to proposal pile with probability = </a:t>
            </a:r>
            <a:r>
              <a:rPr lang="en-GB" sz="2400" dirty="0">
                <a:solidFill>
                  <a:schemeClr val="accent2"/>
                </a:solidFill>
              </a:rPr>
              <a:t>S</a:t>
            </a:r>
            <a:r>
              <a:rPr lang="en-GB" sz="2400" baseline="-25000" dirty="0">
                <a:solidFill>
                  <a:schemeClr val="accent2"/>
                </a:solidFill>
              </a:rPr>
              <a:t>3</a:t>
            </a:r>
            <a:r>
              <a:rPr lang="en-GB" sz="2400" dirty="0"/>
              <a:t>/</a:t>
            </a:r>
            <a:r>
              <a:rPr lang="en-GB" sz="2400" dirty="0">
                <a:solidFill>
                  <a:schemeClr val="accent3"/>
                </a:solidFill>
              </a:rPr>
              <a:t>S</a:t>
            </a:r>
            <a:r>
              <a:rPr lang="en-GB" sz="2400" baseline="-25000" dirty="0">
                <a:solidFill>
                  <a:schemeClr val="accent3"/>
                </a:solidFill>
              </a:rPr>
              <a:t>2</a:t>
            </a:r>
            <a:endParaRPr lang="en-GB" sz="2400" baseline="-25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66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FC959-8DC6-E478-D9EF-D14644A1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7038-D8F7-AFDB-8D11-1B790B1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Smaukov</a:t>
            </a:r>
            <a:r>
              <a:rPr lang="en-GB" dirty="0"/>
              <a:t> Chain Monte Carlo</a:t>
            </a:r>
            <a:endParaRPr lang="LID4096" dirty="0"/>
          </a:p>
        </p:txBody>
      </p:sp>
      <p:pic>
        <p:nvPicPr>
          <p:cNvPr id="10242" name="Picture 2" descr="Pilha de tesouro com diamantes | Vetor Premium">
            <a:extLst>
              <a:ext uri="{FF2B5EF4-FFF2-40B4-BE49-F238E27FC236}">
                <a16:creationId xmlns:a16="http://schemas.microsoft.com/office/drawing/2014/main" id="{35F5E0CF-DF11-67DC-ECB1-3BC4E66A8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ilha de tesouro com diamantes | Vetor Premium">
            <a:extLst>
              <a:ext uri="{FF2B5EF4-FFF2-40B4-BE49-F238E27FC236}">
                <a16:creationId xmlns:a16="http://schemas.microsoft.com/office/drawing/2014/main" id="{95817E1F-24EE-57B6-EBA1-9C288C8FF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9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lha de tesouro com diamantes | Vetor Premium">
            <a:extLst>
              <a:ext uri="{FF2B5EF4-FFF2-40B4-BE49-F238E27FC236}">
                <a16:creationId xmlns:a16="http://schemas.microsoft.com/office/drawing/2014/main" id="{91B2757D-3779-ABD7-C6A3-12D623D8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5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lha de tesouro com diamantes | Vetor Premium">
            <a:extLst>
              <a:ext uri="{FF2B5EF4-FFF2-40B4-BE49-F238E27FC236}">
                <a16:creationId xmlns:a16="http://schemas.microsoft.com/office/drawing/2014/main" id="{96ABE4EC-207B-2F02-B0AA-2CE831CE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lha de tesouro com diamantes | Vetor Premium">
            <a:extLst>
              <a:ext uri="{FF2B5EF4-FFF2-40B4-BE49-F238E27FC236}">
                <a16:creationId xmlns:a16="http://schemas.microsoft.com/office/drawing/2014/main" id="{47371A17-0D5D-317F-18A7-13E51C50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72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artoon of a red dragon&#10;&#10;Description automatically generated">
            <a:extLst>
              <a:ext uri="{FF2B5EF4-FFF2-40B4-BE49-F238E27FC236}">
                <a16:creationId xmlns:a16="http://schemas.microsoft.com/office/drawing/2014/main" id="{25DE168F-99EC-F3C9-6C17-6AC694330A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81" y="3067769"/>
            <a:ext cx="1934466" cy="1433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6A2347-06CD-5475-639A-E05272037ABB}"/>
              </a:ext>
            </a:extLst>
          </p:cNvPr>
          <p:cNvSpPr txBox="1"/>
          <p:nvPr/>
        </p:nvSpPr>
        <p:spPr>
          <a:xfrm>
            <a:off x="1777576" y="831273"/>
            <a:ext cx="8636848" cy="190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1. Flip a coin to choose the treasure pile to the left or to the right.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Call it the “proposal pile”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2. Find the size of the proposal treasure pile </a:t>
            </a:r>
            <a:r>
              <a:rPr lang="en-GB" sz="1600" dirty="0">
                <a:solidFill>
                  <a:schemeClr val="accent2"/>
                </a:solidFill>
              </a:rPr>
              <a:t>S</a:t>
            </a:r>
            <a:r>
              <a:rPr lang="en-GB" sz="1600" baseline="-25000" dirty="0">
                <a:solidFill>
                  <a:schemeClr val="accent2"/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3. Find the size of the current treasure pile </a:t>
            </a:r>
            <a:r>
              <a:rPr lang="en-GB" sz="1600" dirty="0">
                <a:solidFill>
                  <a:schemeClr val="accent3"/>
                </a:solidFill>
              </a:rPr>
              <a:t>S</a:t>
            </a:r>
            <a:r>
              <a:rPr lang="en-GB" sz="1600" baseline="-25000" dirty="0">
                <a:solidFill>
                  <a:schemeClr val="accent3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4. Move to proposal pile with probability = </a:t>
            </a:r>
            <a:r>
              <a:rPr lang="en-GB" sz="1600" dirty="0">
                <a:solidFill>
                  <a:schemeClr val="accent2"/>
                </a:solidFill>
              </a:rPr>
              <a:t>S</a:t>
            </a:r>
            <a:r>
              <a:rPr lang="en-GB" sz="1600" baseline="-25000" dirty="0">
                <a:solidFill>
                  <a:schemeClr val="accent2"/>
                </a:solidFill>
              </a:rPr>
              <a:t>3</a:t>
            </a:r>
            <a:r>
              <a:rPr lang="en-GB" sz="1600" dirty="0"/>
              <a:t>/</a:t>
            </a:r>
            <a:r>
              <a:rPr lang="en-GB" sz="1600" dirty="0">
                <a:solidFill>
                  <a:schemeClr val="accent3"/>
                </a:solidFill>
              </a:rPr>
              <a:t>S</a:t>
            </a:r>
            <a:r>
              <a:rPr lang="en-GB" sz="1600" baseline="-25000" dirty="0">
                <a:solidFill>
                  <a:schemeClr val="accent3"/>
                </a:solidFill>
              </a:rPr>
              <a:t>2</a:t>
            </a:r>
            <a:endParaRPr lang="en-GB" sz="1600" baseline="-250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46B4F-9FF9-47B6-9E53-EA76948BE66E}"/>
              </a:ext>
            </a:extLst>
          </p:cNvPr>
          <p:cNvSpPr txBox="1"/>
          <p:nvPr/>
        </p:nvSpPr>
        <p:spPr>
          <a:xfrm>
            <a:off x="1264623" y="44804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F5466-D861-FC5E-FCEA-8E7E43BFA427}"/>
              </a:ext>
            </a:extLst>
          </p:cNvPr>
          <p:cNvSpPr txBox="1"/>
          <p:nvPr/>
        </p:nvSpPr>
        <p:spPr>
          <a:xfrm>
            <a:off x="3716126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6664C-714C-2392-ED71-6081B8081E61}"/>
              </a:ext>
            </a:extLst>
          </p:cNvPr>
          <p:cNvSpPr txBox="1"/>
          <p:nvPr/>
        </p:nvSpPr>
        <p:spPr>
          <a:xfrm>
            <a:off x="6047100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6CEFA8-71A4-8D25-37F0-AE687F501421}"/>
              </a:ext>
            </a:extLst>
          </p:cNvPr>
          <p:cNvSpPr txBox="1"/>
          <p:nvPr/>
        </p:nvSpPr>
        <p:spPr>
          <a:xfrm>
            <a:off x="8409160" y="45008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140413-76BB-28EA-B3F1-D303A1A5CD76}"/>
              </a:ext>
            </a:extLst>
          </p:cNvPr>
          <p:cNvSpPr txBox="1"/>
          <p:nvPr/>
        </p:nvSpPr>
        <p:spPr>
          <a:xfrm>
            <a:off x="10757352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  <a:endParaRPr lang="LID4096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3CCE3-380A-B590-B86D-268F4369FA2A}"/>
              </a:ext>
            </a:extLst>
          </p:cNvPr>
          <p:cNvSpPr txBox="1"/>
          <p:nvPr/>
        </p:nvSpPr>
        <p:spPr>
          <a:xfrm>
            <a:off x="6047100" y="4809722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</a:t>
            </a:r>
            <a:r>
              <a:rPr lang="en-GB" sz="1800" baseline="-25000" dirty="0">
                <a:solidFill>
                  <a:schemeClr val="accent2"/>
                </a:solidFill>
              </a:rPr>
              <a:t>3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CC95F-C061-B174-9C61-7B4DCE5CB149}"/>
              </a:ext>
            </a:extLst>
          </p:cNvPr>
          <p:cNvSpPr txBox="1"/>
          <p:nvPr/>
        </p:nvSpPr>
        <p:spPr>
          <a:xfrm>
            <a:off x="3685040" y="480594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3"/>
                </a:solidFill>
              </a:rPr>
              <a:t>S</a:t>
            </a:r>
            <a:r>
              <a:rPr lang="en-GB" baseline="-25000" dirty="0">
                <a:solidFill>
                  <a:schemeClr val="accent3"/>
                </a:solidFill>
              </a:rPr>
              <a:t>2</a:t>
            </a:r>
            <a:endParaRPr lang="LID4096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E6752-4DEE-9965-E22A-729F832A581C}"/>
              </a:ext>
            </a:extLst>
          </p:cNvPr>
          <p:cNvSpPr txBox="1"/>
          <p:nvPr/>
        </p:nvSpPr>
        <p:spPr>
          <a:xfrm>
            <a:off x="1777576" y="5455535"/>
            <a:ext cx="863684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5. Repeat from start</a:t>
            </a:r>
            <a:endParaRPr lang="en-GB" sz="2400" baseline="-25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1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7A557-D14B-AF43-5685-E3775289A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253A-F8D6-EA52-2BFC-709873C7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Smaukov</a:t>
            </a:r>
            <a:r>
              <a:rPr lang="en-GB" dirty="0"/>
              <a:t> Chain Monte Carlo</a:t>
            </a:r>
            <a:endParaRPr lang="LID4096" dirty="0"/>
          </a:p>
        </p:txBody>
      </p:sp>
      <p:pic>
        <p:nvPicPr>
          <p:cNvPr id="10242" name="Picture 2" descr="Pilha de tesouro com diamantes | Vetor Premium">
            <a:extLst>
              <a:ext uri="{FF2B5EF4-FFF2-40B4-BE49-F238E27FC236}">
                <a16:creationId xmlns:a16="http://schemas.microsoft.com/office/drawing/2014/main" id="{32FF2E23-06CE-236C-9EE1-724C5A6D2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ilha de tesouro com diamantes | Vetor Premium">
            <a:extLst>
              <a:ext uri="{FF2B5EF4-FFF2-40B4-BE49-F238E27FC236}">
                <a16:creationId xmlns:a16="http://schemas.microsoft.com/office/drawing/2014/main" id="{4482666C-02F8-3163-981C-DADCB0A7F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9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lha de tesouro com diamantes | Vetor Premium">
            <a:extLst>
              <a:ext uri="{FF2B5EF4-FFF2-40B4-BE49-F238E27FC236}">
                <a16:creationId xmlns:a16="http://schemas.microsoft.com/office/drawing/2014/main" id="{1EE6AFA0-92E3-5932-2992-FC926643A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5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lha de tesouro com diamantes | Vetor Premium">
            <a:extLst>
              <a:ext uri="{FF2B5EF4-FFF2-40B4-BE49-F238E27FC236}">
                <a16:creationId xmlns:a16="http://schemas.microsoft.com/office/drawing/2014/main" id="{41E59D4B-42D8-EEC0-43FC-0B0F788F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3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lha de tesouro com diamantes | Vetor Premium">
            <a:extLst>
              <a:ext uri="{FF2B5EF4-FFF2-40B4-BE49-F238E27FC236}">
                <a16:creationId xmlns:a16="http://schemas.microsoft.com/office/drawing/2014/main" id="{35D16AA9-2C35-25A6-45DD-150230525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72" y="363973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736992-8E8F-1107-AE16-51D12BC91735}"/>
              </a:ext>
            </a:extLst>
          </p:cNvPr>
          <p:cNvSpPr txBox="1"/>
          <p:nvPr/>
        </p:nvSpPr>
        <p:spPr>
          <a:xfrm>
            <a:off x="1777576" y="831273"/>
            <a:ext cx="8636848" cy="227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1. Flip a coin to choose the treasure pile to the left or to the right.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Call it the “proposal pile”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2. Find the size of the proposal treasure pile </a:t>
            </a:r>
            <a:r>
              <a:rPr lang="en-GB" sz="1600" dirty="0">
                <a:solidFill>
                  <a:schemeClr val="accent2"/>
                </a:solidFill>
              </a:rPr>
              <a:t>S</a:t>
            </a:r>
            <a:r>
              <a:rPr lang="en-GB" sz="1600" baseline="-25000" dirty="0">
                <a:solidFill>
                  <a:schemeClr val="accent2"/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3. Find the size of the current treasure pile </a:t>
            </a:r>
            <a:r>
              <a:rPr lang="en-GB" sz="1600" dirty="0">
                <a:solidFill>
                  <a:schemeClr val="accent3"/>
                </a:solidFill>
              </a:rPr>
              <a:t>S</a:t>
            </a:r>
            <a:r>
              <a:rPr lang="en-GB" sz="1600" baseline="-25000" dirty="0">
                <a:solidFill>
                  <a:schemeClr val="accent3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4. Move to proposal pile with probability = </a:t>
            </a:r>
            <a:r>
              <a:rPr lang="en-GB" sz="1600" dirty="0">
                <a:solidFill>
                  <a:schemeClr val="accent2"/>
                </a:solidFill>
              </a:rPr>
              <a:t>S</a:t>
            </a:r>
            <a:r>
              <a:rPr lang="en-GB" sz="1600" baseline="-25000" dirty="0">
                <a:solidFill>
                  <a:schemeClr val="accent2"/>
                </a:solidFill>
              </a:rPr>
              <a:t>3</a:t>
            </a:r>
            <a:r>
              <a:rPr lang="en-GB" sz="1600" dirty="0"/>
              <a:t>/</a:t>
            </a:r>
            <a:r>
              <a:rPr lang="en-GB" sz="1600" dirty="0">
                <a:solidFill>
                  <a:schemeClr val="accent3"/>
                </a:solidFill>
              </a:rPr>
              <a:t>S</a:t>
            </a:r>
            <a:r>
              <a:rPr lang="en-GB" sz="1600" baseline="-25000" dirty="0">
                <a:solidFill>
                  <a:schemeClr val="accent3"/>
                </a:solidFill>
              </a:rPr>
              <a:t>2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5. Repeat from start</a:t>
            </a:r>
            <a:endParaRPr lang="en-GB" sz="1600" baseline="-250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E8389E-DBCA-D260-2AFD-4E9F561D0474}"/>
              </a:ext>
            </a:extLst>
          </p:cNvPr>
          <p:cNvSpPr txBox="1"/>
          <p:nvPr/>
        </p:nvSpPr>
        <p:spPr>
          <a:xfrm>
            <a:off x="1264623" y="44804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A67555-4790-0174-FD4C-FBC50A7A12B6}"/>
              </a:ext>
            </a:extLst>
          </p:cNvPr>
          <p:cNvSpPr txBox="1"/>
          <p:nvPr/>
        </p:nvSpPr>
        <p:spPr>
          <a:xfrm>
            <a:off x="3716126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0AEC7D-AF90-1FF6-F12B-4230896038A6}"/>
              </a:ext>
            </a:extLst>
          </p:cNvPr>
          <p:cNvSpPr txBox="1"/>
          <p:nvPr/>
        </p:nvSpPr>
        <p:spPr>
          <a:xfrm>
            <a:off x="6047100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B2B8FD-5286-141A-178C-DBA7B21813A1}"/>
              </a:ext>
            </a:extLst>
          </p:cNvPr>
          <p:cNvSpPr txBox="1"/>
          <p:nvPr/>
        </p:nvSpPr>
        <p:spPr>
          <a:xfrm>
            <a:off x="8409160" y="45008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7476E0-0D8C-6969-5650-32E180DA4594}"/>
              </a:ext>
            </a:extLst>
          </p:cNvPr>
          <p:cNvSpPr txBox="1"/>
          <p:nvPr/>
        </p:nvSpPr>
        <p:spPr>
          <a:xfrm>
            <a:off x="10757352" y="44779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  <a:endParaRPr lang="LID4096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C903BB-EAB4-90A0-53D7-0088AD1ED8BE}"/>
              </a:ext>
            </a:extLst>
          </p:cNvPr>
          <p:cNvSpPr txBox="1"/>
          <p:nvPr/>
        </p:nvSpPr>
        <p:spPr>
          <a:xfrm>
            <a:off x="6047100" y="4809722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</a:t>
            </a:r>
            <a:r>
              <a:rPr lang="en-GB" sz="1800" baseline="-25000" dirty="0">
                <a:solidFill>
                  <a:schemeClr val="accent2"/>
                </a:solidFill>
              </a:rPr>
              <a:t>3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90D30-638F-560A-E329-8B6A7AFC808E}"/>
              </a:ext>
            </a:extLst>
          </p:cNvPr>
          <p:cNvSpPr txBox="1"/>
          <p:nvPr/>
        </p:nvSpPr>
        <p:spPr>
          <a:xfrm>
            <a:off x="3685040" y="480594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3"/>
                </a:solidFill>
              </a:rPr>
              <a:t>S</a:t>
            </a:r>
            <a:r>
              <a:rPr lang="en-GB" baseline="-25000" dirty="0">
                <a:solidFill>
                  <a:schemeClr val="accent3"/>
                </a:solidFill>
              </a:rPr>
              <a:t>2</a:t>
            </a:r>
            <a:endParaRPr lang="LID4096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E15B2-9ED2-D968-BB35-9CEB0FAC921F}"/>
              </a:ext>
            </a:extLst>
          </p:cNvPr>
          <p:cNvSpPr txBox="1"/>
          <p:nvPr/>
        </p:nvSpPr>
        <p:spPr>
          <a:xfrm>
            <a:off x="1777576" y="5312105"/>
            <a:ext cx="8636848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accent2"/>
                </a:solidFill>
              </a:rPr>
              <a:t>In the long run </a:t>
            </a:r>
            <a:r>
              <a:rPr lang="en-GB" sz="2400" dirty="0"/>
              <a:t>this method ensures that Smaug sleeps on each pile in proportion to the pile size</a:t>
            </a:r>
            <a:endParaRPr lang="en-GB" sz="2400" baseline="-250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ed dragon&#10;&#10;Description automatically generated">
            <a:extLst>
              <a:ext uri="{FF2B5EF4-FFF2-40B4-BE49-F238E27FC236}">
                <a16:creationId xmlns:a16="http://schemas.microsoft.com/office/drawing/2014/main" id="{79EBDACE-4A56-8FE8-4A48-DC0742CF14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81" y="3067769"/>
            <a:ext cx="1934466" cy="14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30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6781-222E-EFAF-1C34-F5C4FA8D9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D8B3E-87D3-102F-8FB5-3263CBB3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Markov Chain Monte Carlo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0F434-D0B9-F7CE-1ABB-8C3D0F21A2EF}"/>
              </a:ext>
            </a:extLst>
          </p:cNvPr>
          <p:cNvSpPr txBox="1"/>
          <p:nvPr/>
        </p:nvSpPr>
        <p:spPr>
          <a:xfrm>
            <a:off x="970328" y="1039905"/>
            <a:ext cx="1012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accent3"/>
                </a:solidFill>
              </a:rPr>
              <a:t>Drawing values from the posterior to approximate it</a:t>
            </a:r>
          </a:p>
        </p:txBody>
      </p:sp>
      <p:pic>
        <p:nvPicPr>
          <p:cNvPr id="7" name="Picture 2" descr="Pilha de tesouro com diamantes | Vetor Premium">
            <a:extLst>
              <a:ext uri="{FF2B5EF4-FFF2-40B4-BE49-F238E27FC236}">
                <a16:creationId xmlns:a16="http://schemas.microsoft.com/office/drawing/2014/main" id="{92C0978E-FF42-FF07-DE8D-3E8D524A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31" y="1870863"/>
            <a:ext cx="2348192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84D8FF-C39E-6F6D-384B-55B2E612D718}"/>
              </a:ext>
            </a:extLst>
          </p:cNvPr>
          <p:cNvSpPr txBox="1"/>
          <p:nvPr/>
        </p:nvSpPr>
        <p:spPr>
          <a:xfrm>
            <a:off x="535980" y="2763626"/>
            <a:ext cx="351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Treasure piles = parameter values</a:t>
            </a:r>
            <a:endParaRPr lang="LID4096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F6B9FB-1810-FFC8-3286-06DF86DB8550}"/>
              </a:ext>
            </a:extLst>
          </p:cNvPr>
          <p:cNvGrpSpPr/>
          <p:nvPr/>
        </p:nvGrpSpPr>
        <p:grpSpPr>
          <a:xfrm>
            <a:off x="535980" y="3492148"/>
            <a:ext cx="3649251" cy="892763"/>
            <a:chOff x="373559" y="3603396"/>
            <a:chExt cx="3649251" cy="892763"/>
          </a:xfrm>
        </p:grpSpPr>
        <p:pic>
          <p:nvPicPr>
            <p:cNvPr id="10" name="Picture 2" descr="Pilha de tesouro com diamantes | Vetor Premium">
              <a:extLst>
                <a:ext uri="{FF2B5EF4-FFF2-40B4-BE49-F238E27FC236}">
                  <a16:creationId xmlns:a16="http://schemas.microsoft.com/office/drawing/2014/main" id="{8591E7E3-F16E-96F4-A171-5150054A5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618" y="3603396"/>
              <a:ext cx="2348192" cy="892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Pilha de tesouro com diamantes | Vetor Premium">
              <a:extLst>
                <a:ext uri="{FF2B5EF4-FFF2-40B4-BE49-F238E27FC236}">
                  <a16:creationId xmlns:a16="http://schemas.microsoft.com/office/drawing/2014/main" id="{55C75272-BA86-80BE-928B-62801647F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59" y="3853350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A04A4D5-8356-0D72-573A-A44463E5B441}"/>
              </a:ext>
            </a:extLst>
          </p:cNvPr>
          <p:cNvSpPr txBox="1"/>
          <p:nvPr/>
        </p:nvSpPr>
        <p:spPr>
          <a:xfrm>
            <a:off x="756384" y="4526717"/>
            <a:ext cx="32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Pile size = posterior probability</a:t>
            </a:r>
            <a:endParaRPr lang="LID4096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360707-7F64-081C-AE03-92368B445CEF}"/>
              </a:ext>
            </a:extLst>
          </p:cNvPr>
          <p:cNvGrpSpPr/>
          <p:nvPr/>
        </p:nvGrpSpPr>
        <p:grpSpPr>
          <a:xfrm>
            <a:off x="6096000" y="1927178"/>
            <a:ext cx="4251608" cy="1672896"/>
            <a:chOff x="4659613" y="2041078"/>
            <a:chExt cx="4251608" cy="1672896"/>
          </a:xfrm>
        </p:grpSpPr>
        <p:pic>
          <p:nvPicPr>
            <p:cNvPr id="36" name="Picture 2" descr="Pilha de tesouro com diamantes | Vetor Premium">
              <a:extLst>
                <a:ext uri="{FF2B5EF4-FFF2-40B4-BE49-F238E27FC236}">
                  <a16:creationId xmlns:a16="http://schemas.microsoft.com/office/drawing/2014/main" id="{85661450-AEE1-9E27-5190-77B5AC8B5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9613" y="2490575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Pilha de tesouro com diamantes | Vetor Premium">
              <a:extLst>
                <a:ext uri="{FF2B5EF4-FFF2-40B4-BE49-F238E27FC236}">
                  <a16:creationId xmlns:a16="http://schemas.microsoft.com/office/drawing/2014/main" id="{1673F1E0-357F-BF19-F426-07893E7D0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557" y="3167872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Pilha de tesouro com diamantes | Vetor Premium">
              <a:extLst>
                <a:ext uri="{FF2B5EF4-FFF2-40B4-BE49-F238E27FC236}">
                  <a16:creationId xmlns:a16="http://schemas.microsoft.com/office/drawing/2014/main" id="{B9C9CD77-3A21-3004-B918-D2B434557A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1587" y="2718375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Pilha de tesouro com diamantes | Vetor Premium">
              <a:extLst>
                <a:ext uri="{FF2B5EF4-FFF2-40B4-BE49-F238E27FC236}">
                  <a16:creationId xmlns:a16="http://schemas.microsoft.com/office/drawing/2014/main" id="{35803F1F-421E-FC7E-2447-8D20FBD3F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834" y="2304815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A cartoon of a red dragon&#10;&#10;Description automatically generated">
              <a:extLst>
                <a:ext uri="{FF2B5EF4-FFF2-40B4-BE49-F238E27FC236}">
                  <a16:creationId xmlns:a16="http://schemas.microsoft.com/office/drawing/2014/main" id="{B11907D8-9097-1421-9B34-2368AD169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587" y="2041078"/>
              <a:ext cx="744371" cy="551442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88A25DE-C364-6A38-96D1-917BD403AFBC}"/>
                </a:ext>
              </a:extLst>
            </p:cNvPr>
            <p:cNvSpPr/>
            <p:nvPr/>
          </p:nvSpPr>
          <p:spPr>
            <a:xfrm>
              <a:off x="5218238" y="2433917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796C080-F4F4-21D9-5A49-62393C11D65B}"/>
                </a:ext>
              </a:extLst>
            </p:cNvPr>
            <p:cNvSpPr/>
            <p:nvPr/>
          </p:nvSpPr>
          <p:spPr>
            <a:xfrm>
              <a:off x="5729672" y="3167872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13F64FB-DF84-C76A-CBC1-663179D208E3}"/>
                </a:ext>
              </a:extLst>
            </p:cNvPr>
            <p:cNvSpPr/>
            <p:nvPr/>
          </p:nvSpPr>
          <p:spPr>
            <a:xfrm>
              <a:off x="6764338" y="2655218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3873C3-91D3-3636-F639-82C1B20A7B87}"/>
                </a:ext>
              </a:extLst>
            </p:cNvPr>
            <p:cNvSpPr/>
            <p:nvPr/>
          </p:nvSpPr>
          <p:spPr>
            <a:xfrm>
              <a:off x="8083124" y="2273759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87886A-F00A-32AF-59E2-13DEAE4A3DBB}"/>
                </a:ext>
              </a:extLst>
            </p:cNvPr>
            <p:cNvCxnSpPr>
              <a:stCxn id="41" idx="5"/>
              <a:endCxn id="42" idx="1"/>
            </p:cNvCxnSpPr>
            <p:nvPr/>
          </p:nvCxnSpPr>
          <p:spPr>
            <a:xfrm>
              <a:off x="5403302" y="2618981"/>
              <a:ext cx="358122" cy="5806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95AAB55-E5C2-6B15-0E38-B805106002ED}"/>
                </a:ext>
              </a:extLst>
            </p:cNvPr>
            <p:cNvCxnSpPr>
              <a:stCxn id="42" idx="7"/>
              <a:endCxn id="43" idx="3"/>
            </p:cNvCxnSpPr>
            <p:nvPr/>
          </p:nvCxnSpPr>
          <p:spPr>
            <a:xfrm flipV="1">
              <a:off x="5914736" y="2840282"/>
              <a:ext cx="881354" cy="35934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7F58FB4-EDF0-650C-93E3-27CF8B63376B}"/>
                </a:ext>
              </a:extLst>
            </p:cNvPr>
            <p:cNvCxnSpPr>
              <a:cxnSpLocks/>
              <a:stCxn id="43" idx="6"/>
              <a:endCxn id="44" idx="2"/>
            </p:cNvCxnSpPr>
            <p:nvPr/>
          </p:nvCxnSpPr>
          <p:spPr>
            <a:xfrm flipV="1">
              <a:off x="6981154" y="2382167"/>
              <a:ext cx="1101970" cy="38145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063D3FB-B2B0-B0F3-639C-D4E4A09C89FE}"/>
              </a:ext>
            </a:extLst>
          </p:cNvPr>
          <p:cNvSpPr txBox="1"/>
          <p:nvPr/>
        </p:nvSpPr>
        <p:spPr>
          <a:xfrm>
            <a:off x="4672913" y="3781807"/>
            <a:ext cx="6237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 guesses made in sequence</a:t>
            </a:r>
          </a:p>
          <a:p>
            <a:pPr algn="ctr"/>
            <a:endParaRPr lang="en-US" sz="600" dirty="0"/>
          </a:p>
          <a:p>
            <a:pPr algn="ctr"/>
            <a:r>
              <a:rPr lang="en-US" dirty="0"/>
              <a:t>sequences = </a:t>
            </a:r>
            <a:r>
              <a:rPr lang="en-US" i="1" dirty="0"/>
              <a:t>“</a:t>
            </a:r>
            <a:r>
              <a:rPr lang="en-US" i="1" dirty="0">
                <a:solidFill>
                  <a:schemeClr val="accent3"/>
                </a:solidFill>
              </a:rPr>
              <a:t>chains</a:t>
            </a:r>
            <a:r>
              <a:rPr lang="en-US" i="1" dirty="0"/>
              <a:t>”</a:t>
            </a:r>
          </a:p>
          <a:p>
            <a:pPr algn="ctr"/>
            <a:endParaRPr lang="en-US" sz="600" i="1" dirty="0"/>
          </a:p>
          <a:p>
            <a:pPr algn="ctr"/>
            <a:r>
              <a:rPr lang="en-US" dirty="0"/>
              <a:t>New guesses only depend on immediately preceding guess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chemeClr val="accent3"/>
                </a:solidFill>
              </a:rPr>
              <a:t>Markov property</a:t>
            </a:r>
            <a:r>
              <a:rPr lang="en-US" dirty="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EDEF7B-45BB-26EB-8D41-A34D82C79957}"/>
              </a:ext>
            </a:extLst>
          </p:cNvPr>
          <p:cNvSpPr txBox="1"/>
          <p:nvPr/>
        </p:nvSpPr>
        <p:spPr>
          <a:xfrm>
            <a:off x="970328" y="5793833"/>
            <a:ext cx="9940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With an increasingly large number of samples our chains will over time </a:t>
            </a:r>
            <a:r>
              <a:rPr lang="en-GB" i="1" dirty="0">
                <a:solidFill>
                  <a:schemeClr val="accent3"/>
                </a:solidFill>
              </a:rPr>
              <a:t>converge</a:t>
            </a:r>
            <a:r>
              <a:rPr lang="en-GB" i="1" dirty="0"/>
              <a:t> on the target distribution – the true posterior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9620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8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D36EB-CD37-C571-E8C6-9829BDAAD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F655-EC7C-B8B7-D584-E2B840A5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A four-sided globe</a:t>
            </a:r>
            <a:endParaRPr lang="LID4096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BC2464-B8C6-7C2F-9ED9-2D618DA31D28}"/>
              </a:ext>
            </a:extLst>
          </p:cNvPr>
          <p:cNvGrpSpPr/>
          <p:nvPr/>
        </p:nvGrpSpPr>
        <p:grpSpPr>
          <a:xfrm>
            <a:off x="2001441" y="2389622"/>
            <a:ext cx="8189118" cy="2078756"/>
            <a:chOff x="1770511" y="2289030"/>
            <a:chExt cx="8189118" cy="207875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F828169-3C30-2555-9AB3-EEADF6F885EC}"/>
                </a:ext>
              </a:extLst>
            </p:cNvPr>
            <p:cNvGrpSpPr/>
            <p:nvPr/>
          </p:nvGrpSpPr>
          <p:grpSpPr>
            <a:xfrm>
              <a:off x="1770511" y="2289030"/>
              <a:ext cx="1833810" cy="2078756"/>
              <a:chOff x="1770511" y="2289030"/>
              <a:chExt cx="1833810" cy="2078756"/>
            </a:xfrm>
          </p:grpSpPr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DFA0395E-C456-8A58-407E-AC56ACCDDF41}"/>
                  </a:ext>
                </a:extLst>
              </p:cNvPr>
              <p:cNvSpPr/>
              <p:nvPr/>
            </p:nvSpPr>
            <p:spPr>
              <a:xfrm rot="310875">
                <a:off x="1770511" y="2289030"/>
                <a:ext cx="1489968" cy="2078756"/>
              </a:xfrm>
              <a:custGeom>
                <a:avLst/>
                <a:gdLst>
                  <a:gd name="connsiteX0" fmla="*/ 0 w 1487606"/>
                  <a:gd name="connsiteY0" fmla="*/ 1781033 h 1781033"/>
                  <a:gd name="connsiteX1" fmla="*/ 743803 w 1487606"/>
                  <a:gd name="connsiteY1" fmla="*/ 0 h 1781033"/>
                  <a:gd name="connsiteX2" fmla="*/ 1487606 w 1487606"/>
                  <a:gd name="connsiteY2" fmla="*/ 1781033 h 1781033"/>
                  <a:gd name="connsiteX3" fmla="*/ 0 w 1487606"/>
                  <a:gd name="connsiteY3" fmla="*/ 1781033 h 1781033"/>
                  <a:gd name="connsiteX0" fmla="*/ 0 w 1487606"/>
                  <a:gd name="connsiteY0" fmla="*/ 2078756 h 2078756"/>
                  <a:gd name="connsiteX1" fmla="*/ 1004586 w 1487606"/>
                  <a:gd name="connsiteY1" fmla="*/ 0 h 2078756"/>
                  <a:gd name="connsiteX2" fmla="*/ 1487606 w 1487606"/>
                  <a:gd name="connsiteY2" fmla="*/ 2078756 h 2078756"/>
                  <a:gd name="connsiteX3" fmla="*/ 0 w 1487606"/>
                  <a:gd name="connsiteY3" fmla="*/ 2078756 h 2078756"/>
                  <a:gd name="connsiteX0" fmla="*/ 0 w 1489968"/>
                  <a:gd name="connsiteY0" fmla="*/ 1599339 h 2078756"/>
                  <a:gd name="connsiteX1" fmla="*/ 1006948 w 1489968"/>
                  <a:gd name="connsiteY1" fmla="*/ 0 h 2078756"/>
                  <a:gd name="connsiteX2" fmla="*/ 1489968 w 1489968"/>
                  <a:gd name="connsiteY2" fmla="*/ 2078756 h 2078756"/>
                  <a:gd name="connsiteX3" fmla="*/ 0 w 1489968"/>
                  <a:gd name="connsiteY3" fmla="*/ 1599339 h 207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9968" h="2078756">
                    <a:moveTo>
                      <a:pt x="0" y="1599339"/>
                    </a:moveTo>
                    <a:lnTo>
                      <a:pt x="1006948" y="0"/>
                    </a:lnTo>
                    <a:lnTo>
                      <a:pt x="1489968" y="2078756"/>
                    </a:lnTo>
                    <a:lnTo>
                      <a:pt x="0" y="1599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3F40EA66-D9DE-4087-55D0-FA7142105BC6}"/>
                  </a:ext>
                </a:extLst>
              </p:cNvPr>
              <p:cNvSpPr/>
              <p:nvPr/>
            </p:nvSpPr>
            <p:spPr>
              <a:xfrm rot="19164729">
                <a:off x="2490436" y="2493527"/>
                <a:ext cx="1113885" cy="1751514"/>
              </a:xfrm>
              <a:custGeom>
                <a:avLst/>
                <a:gdLst>
                  <a:gd name="connsiteX0" fmla="*/ 0 w 1487606"/>
                  <a:gd name="connsiteY0" fmla="*/ 1781033 h 1781033"/>
                  <a:gd name="connsiteX1" fmla="*/ 743803 w 1487606"/>
                  <a:gd name="connsiteY1" fmla="*/ 0 h 1781033"/>
                  <a:gd name="connsiteX2" fmla="*/ 1487606 w 1487606"/>
                  <a:gd name="connsiteY2" fmla="*/ 1781033 h 1781033"/>
                  <a:gd name="connsiteX3" fmla="*/ 0 w 1487606"/>
                  <a:gd name="connsiteY3" fmla="*/ 1781033 h 1781033"/>
                  <a:gd name="connsiteX0" fmla="*/ 0 w 1149163"/>
                  <a:gd name="connsiteY0" fmla="*/ 1781033 h 1781033"/>
                  <a:gd name="connsiteX1" fmla="*/ 743803 w 1149163"/>
                  <a:gd name="connsiteY1" fmla="*/ 0 h 1781033"/>
                  <a:gd name="connsiteX2" fmla="*/ 1149163 w 1149163"/>
                  <a:gd name="connsiteY2" fmla="*/ 1363929 h 1781033"/>
                  <a:gd name="connsiteX3" fmla="*/ 0 w 1149163"/>
                  <a:gd name="connsiteY3" fmla="*/ 1781033 h 1781033"/>
                  <a:gd name="connsiteX0" fmla="*/ 0 w 944179"/>
                  <a:gd name="connsiteY0" fmla="*/ 1781033 h 1781033"/>
                  <a:gd name="connsiteX1" fmla="*/ 743803 w 944179"/>
                  <a:gd name="connsiteY1" fmla="*/ 0 h 1781033"/>
                  <a:gd name="connsiteX2" fmla="*/ 944179 w 944179"/>
                  <a:gd name="connsiteY2" fmla="*/ 1529771 h 1781033"/>
                  <a:gd name="connsiteX3" fmla="*/ 0 w 944179"/>
                  <a:gd name="connsiteY3" fmla="*/ 1781033 h 1781033"/>
                  <a:gd name="connsiteX0" fmla="*/ 0 w 1109432"/>
                  <a:gd name="connsiteY0" fmla="*/ 1809245 h 1809245"/>
                  <a:gd name="connsiteX1" fmla="*/ 1109432 w 1109432"/>
                  <a:gd name="connsiteY1" fmla="*/ 0 h 1809245"/>
                  <a:gd name="connsiteX2" fmla="*/ 944179 w 1109432"/>
                  <a:gd name="connsiteY2" fmla="*/ 1557983 h 1809245"/>
                  <a:gd name="connsiteX3" fmla="*/ 0 w 1109432"/>
                  <a:gd name="connsiteY3" fmla="*/ 1809245 h 1809245"/>
                  <a:gd name="connsiteX0" fmla="*/ 0 w 1109432"/>
                  <a:gd name="connsiteY0" fmla="*/ 1809245 h 1809245"/>
                  <a:gd name="connsiteX1" fmla="*/ 1109432 w 1109432"/>
                  <a:gd name="connsiteY1" fmla="*/ 0 h 1809245"/>
                  <a:gd name="connsiteX2" fmla="*/ 1001182 w 1109432"/>
                  <a:gd name="connsiteY2" fmla="*/ 1606820 h 1809245"/>
                  <a:gd name="connsiteX3" fmla="*/ 0 w 1109432"/>
                  <a:gd name="connsiteY3" fmla="*/ 1809245 h 1809245"/>
                  <a:gd name="connsiteX0" fmla="*/ 0 w 1059110"/>
                  <a:gd name="connsiteY0" fmla="*/ 1771485 h 1771485"/>
                  <a:gd name="connsiteX1" fmla="*/ 1059110 w 1059110"/>
                  <a:gd name="connsiteY1" fmla="*/ 0 h 1771485"/>
                  <a:gd name="connsiteX2" fmla="*/ 950860 w 1059110"/>
                  <a:gd name="connsiteY2" fmla="*/ 1606820 h 1771485"/>
                  <a:gd name="connsiteX3" fmla="*/ 0 w 1059110"/>
                  <a:gd name="connsiteY3" fmla="*/ 1771485 h 1771485"/>
                  <a:gd name="connsiteX0" fmla="*/ 0 w 1107961"/>
                  <a:gd name="connsiteY0" fmla="*/ 1765576 h 1765576"/>
                  <a:gd name="connsiteX1" fmla="*/ 1107961 w 1107961"/>
                  <a:gd name="connsiteY1" fmla="*/ 0 h 1765576"/>
                  <a:gd name="connsiteX2" fmla="*/ 999711 w 1107961"/>
                  <a:gd name="connsiteY2" fmla="*/ 1606820 h 1765576"/>
                  <a:gd name="connsiteX3" fmla="*/ 0 w 1107961"/>
                  <a:gd name="connsiteY3" fmla="*/ 1765576 h 1765576"/>
                  <a:gd name="connsiteX0" fmla="*/ 0 w 1113885"/>
                  <a:gd name="connsiteY0" fmla="*/ 1751514 h 1751514"/>
                  <a:gd name="connsiteX1" fmla="*/ 1113885 w 1113885"/>
                  <a:gd name="connsiteY1" fmla="*/ 0 h 1751514"/>
                  <a:gd name="connsiteX2" fmla="*/ 999711 w 1113885"/>
                  <a:gd name="connsiteY2" fmla="*/ 1592758 h 1751514"/>
                  <a:gd name="connsiteX3" fmla="*/ 0 w 1113885"/>
                  <a:gd name="connsiteY3" fmla="*/ 1751514 h 1751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3885" h="1751514">
                    <a:moveTo>
                      <a:pt x="0" y="1751514"/>
                    </a:moveTo>
                    <a:lnTo>
                      <a:pt x="1113885" y="0"/>
                    </a:lnTo>
                    <a:lnTo>
                      <a:pt x="999711" y="1592758"/>
                    </a:lnTo>
                    <a:lnTo>
                      <a:pt x="0" y="17515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F6C5A9-6E0E-1BDF-A5EB-1907FC610ACE}"/>
                  </a:ext>
                </a:extLst>
              </p:cNvPr>
              <p:cNvSpPr txBox="1"/>
              <p:nvPr/>
            </p:nvSpPr>
            <p:spPr>
              <a:xfrm rot="1579279">
                <a:off x="2392781" y="3144915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/>
                  <a:t>1</a:t>
                </a:r>
                <a:endParaRPr lang="LID4096" sz="36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8D9D0C-24B8-A14E-7EC1-C2F43C5CCC2D}"/>
                  </a:ext>
                </a:extLst>
              </p:cNvPr>
              <p:cNvSpPr txBox="1"/>
              <p:nvPr/>
            </p:nvSpPr>
            <p:spPr>
              <a:xfrm rot="18901472">
                <a:off x="3128637" y="3046118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/>
                  <a:t>2</a:t>
                </a:r>
                <a:endParaRPr lang="LID4096" sz="3600" b="1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F4F1279-9D3D-E02E-8A78-A2DCF5B7183A}"/>
                </a:ext>
              </a:extLst>
            </p:cNvPr>
            <p:cNvGrpSpPr/>
            <p:nvPr/>
          </p:nvGrpSpPr>
          <p:grpSpPr>
            <a:xfrm>
              <a:off x="4948165" y="2289030"/>
              <a:ext cx="1833810" cy="2078756"/>
              <a:chOff x="5109664" y="2195770"/>
              <a:chExt cx="1833810" cy="2078756"/>
            </a:xfrm>
          </p:grpSpPr>
          <p:sp>
            <p:nvSpPr>
              <p:cNvPr id="36" name="Isosceles Triangle 3">
                <a:extLst>
                  <a:ext uri="{FF2B5EF4-FFF2-40B4-BE49-F238E27FC236}">
                    <a16:creationId xmlns:a16="http://schemas.microsoft.com/office/drawing/2014/main" id="{29EFC9A4-1ECE-AD9D-185F-61A89A3C3DAE}"/>
                  </a:ext>
                </a:extLst>
              </p:cNvPr>
              <p:cNvSpPr/>
              <p:nvPr/>
            </p:nvSpPr>
            <p:spPr>
              <a:xfrm rot="310875">
                <a:off x="5109664" y="2195770"/>
                <a:ext cx="1489968" cy="2078756"/>
              </a:xfrm>
              <a:custGeom>
                <a:avLst/>
                <a:gdLst>
                  <a:gd name="connsiteX0" fmla="*/ 0 w 1487606"/>
                  <a:gd name="connsiteY0" fmla="*/ 1781033 h 1781033"/>
                  <a:gd name="connsiteX1" fmla="*/ 743803 w 1487606"/>
                  <a:gd name="connsiteY1" fmla="*/ 0 h 1781033"/>
                  <a:gd name="connsiteX2" fmla="*/ 1487606 w 1487606"/>
                  <a:gd name="connsiteY2" fmla="*/ 1781033 h 1781033"/>
                  <a:gd name="connsiteX3" fmla="*/ 0 w 1487606"/>
                  <a:gd name="connsiteY3" fmla="*/ 1781033 h 1781033"/>
                  <a:gd name="connsiteX0" fmla="*/ 0 w 1487606"/>
                  <a:gd name="connsiteY0" fmla="*/ 2078756 h 2078756"/>
                  <a:gd name="connsiteX1" fmla="*/ 1004586 w 1487606"/>
                  <a:gd name="connsiteY1" fmla="*/ 0 h 2078756"/>
                  <a:gd name="connsiteX2" fmla="*/ 1487606 w 1487606"/>
                  <a:gd name="connsiteY2" fmla="*/ 2078756 h 2078756"/>
                  <a:gd name="connsiteX3" fmla="*/ 0 w 1487606"/>
                  <a:gd name="connsiteY3" fmla="*/ 2078756 h 2078756"/>
                  <a:gd name="connsiteX0" fmla="*/ 0 w 1489968"/>
                  <a:gd name="connsiteY0" fmla="*/ 1599339 h 2078756"/>
                  <a:gd name="connsiteX1" fmla="*/ 1006948 w 1489968"/>
                  <a:gd name="connsiteY1" fmla="*/ 0 h 2078756"/>
                  <a:gd name="connsiteX2" fmla="*/ 1489968 w 1489968"/>
                  <a:gd name="connsiteY2" fmla="*/ 2078756 h 2078756"/>
                  <a:gd name="connsiteX3" fmla="*/ 0 w 1489968"/>
                  <a:gd name="connsiteY3" fmla="*/ 1599339 h 207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9968" h="2078756">
                    <a:moveTo>
                      <a:pt x="0" y="1599339"/>
                    </a:moveTo>
                    <a:lnTo>
                      <a:pt x="1006948" y="0"/>
                    </a:lnTo>
                    <a:lnTo>
                      <a:pt x="1489968" y="2078756"/>
                    </a:lnTo>
                    <a:lnTo>
                      <a:pt x="0" y="1599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7" name="Isosceles Triangle 4">
                <a:extLst>
                  <a:ext uri="{FF2B5EF4-FFF2-40B4-BE49-F238E27FC236}">
                    <a16:creationId xmlns:a16="http://schemas.microsoft.com/office/drawing/2014/main" id="{5BF1FEB2-4523-FB37-3F98-3E3C55C4F6D5}"/>
                  </a:ext>
                </a:extLst>
              </p:cNvPr>
              <p:cNvSpPr/>
              <p:nvPr/>
            </p:nvSpPr>
            <p:spPr>
              <a:xfrm rot="19164729">
                <a:off x="5829589" y="2400267"/>
                <a:ext cx="1113885" cy="1751514"/>
              </a:xfrm>
              <a:custGeom>
                <a:avLst/>
                <a:gdLst>
                  <a:gd name="connsiteX0" fmla="*/ 0 w 1487606"/>
                  <a:gd name="connsiteY0" fmla="*/ 1781033 h 1781033"/>
                  <a:gd name="connsiteX1" fmla="*/ 743803 w 1487606"/>
                  <a:gd name="connsiteY1" fmla="*/ 0 h 1781033"/>
                  <a:gd name="connsiteX2" fmla="*/ 1487606 w 1487606"/>
                  <a:gd name="connsiteY2" fmla="*/ 1781033 h 1781033"/>
                  <a:gd name="connsiteX3" fmla="*/ 0 w 1487606"/>
                  <a:gd name="connsiteY3" fmla="*/ 1781033 h 1781033"/>
                  <a:gd name="connsiteX0" fmla="*/ 0 w 1149163"/>
                  <a:gd name="connsiteY0" fmla="*/ 1781033 h 1781033"/>
                  <a:gd name="connsiteX1" fmla="*/ 743803 w 1149163"/>
                  <a:gd name="connsiteY1" fmla="*/ 0 h 1781033"/>
                  <a:gd name="connsiteX2" fmla="*/ 1149163 w 1149163"/>
                  <a:gd name="connsiteY2" fmla="*/ 1363929 h 1781033"/>
                  <a:gd name="connsiteX3" fmla="*/ 0 w 1149163"/>
                  <a:gd name="connsiteY3" fmla="*/ 1781033 h 1781033"/>
                  <a:gd name="connsiteX0" fmla="*/ 0 w 944179"/>
                  <a:gd name="connsiteY0" fmla="*/ 1781033 h 1781033"/>
                  <a:gd name="connsiteX1" fmla="*/ 743803 w 944179"/>
                  <a:gd name="connsiteY1" fmla="*/ 0 h 1781033"/>
                  <a:gd name="connsiteX2" fmla="*/ 944179 w 944179"/>
                  <a:gd name="connsiteY2" fmla="*/ 1529771 h 1781033"/>
                  <a:gd name="connsiteX3" fmla="*/ 0 w 944179"/>
                  <a:gd name="connsiteY3" fmla="*/ 1781033 h 1781033"/>
                  <a:gd name="connsiteX0" fmla="*/ 0 w 1109432"/>
                  <a:gd name="connsiteY0" fmla="*/ 1809245 h 1809245"/>
                  <a:gd name="connsiteX1" fmla="*/ 1109432 w 1109432"/>
                  <a:gd name="connsiteY1" fmla="*/ 0 h 1809245"/>
                  <a:gd name="connsiteX2" fmla="*/ 944179 w 1109432"/>
                  <a:gd name="connsiteY2" fmla="*/ 1557983 h 1809245"/>
                  <a:gd name="connsiteX3" fmla="*/ 0 w 1109432"/>
                  <a:gd name="connsiteY3" fmla="*/ 1809245 h 1809245"/>
                  <a:gd name="connsiteX0" fmla="*/ 0 w 1109432"/>
                  <a:gd name="connsiteY0" fmla="*/ 1809245 h 1809245"/>
                  <a:gd name="connsiteX1" fmla="*/ 1109432 w 1109432"/>
                  <a:gd name="connsiteY1" fmla="*/ 0 h 1809245"/>
                  <a:gd name="connsiteX2" fmla="*/ 1001182 w 1109432"/>
                  <a:gd name="connsiteY2" fmla="*/ 1606820 h 1809245"/>
                  <a:gd name="connsiteX3" fmla="*/ 0 w 1109432"/>
                  <a:gd name="connsiteY3" fmla="*/ 1809245 h 1809245"/>
                  <a:gd name="connsiteX0" fmla="*/ 0 w 1059110"/>
                  <a:gd name="connsiteY0" fmla="*/ 1771485 h 1771485"/>
                  <a:gd name="connsiteX1" fmla="*/ 1059110 w 1059110"/>
                  <a:gd name="connsiteY1" fmla="*/ 0 h 1771485"/>
                  <a:gd name="connsiteX2" fmla="*/ 950860 w 1059110"/>
                  <a:gd name="connsiteY2" fmla="*/ 1606820 h 1771485"/>
                  <a:gd name="connsiteX3" fmla="*/ 0 w 1059110"/>
                  <a:gd name="connsiteY3" fmla="*/ 1771485 h 1771485"/>
                  <a:gd name="connsiteX0" fmla="*/ 0 w 1107961"/>
                  <a:gd name="connsiteY0" fmla="*/ 1765576 h 1765576"/>
                  <a:gd name="connsiteX1" fmla="*/ 1107961 w 1107961"/>
                  <a:gd name="connsiteY1" fmla="*/ 0 h 1765576"/>
                  <a:gd name="connsiteX2" fmla="*/ 999711 w 1107961"/>
                  <a:gd name="connsiteY2" fmla="*/ 1606820 h 1765576"/>
                  <a:gd name="connsiteX3" fmla="*/ 0 w 1107961"/>
                  <a:gd name="connsiteY3" fmla="*/ 1765576 h 1765576"/>
                  <a:gd name="connsiteX0" fmla="*/ 0 w 1113885"/>
                  <a:gd name="connsiteY0" fmla="*/ 1751514 h 1751514"/>
                  <a:gd name="connsiteX1" fmla="*/ 1113885 w 1113885"/>
                  <a:gd name="connsiteY1" fmla="*/ 0 h 1751514"/>
                  <a:gd name="connsiteX2" fmla="*/ 999711 w 1113885"/>
                  <a:gd name="connsiteY2" fmla="*/ 1592758 h 1751514"/>
                  <a:gd name="connsiteX3" fmla="*/ 0 w 1113885"/>
                  <a:gd name="connsiteY3" fmla="*/ 1751514 h 1751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3885" h="1751514">
                    <a:moveTo>
                      <a:pt x="0" y="1751514"/>
                    </a:moveTo>
                    <a:lnTo>
                      <a:pt x="1113885" y="0"/>
                    </a:lnTo>
                    <a:lnTo>
                      <a:pt x="999711" y="1592758"/>
                    </a:lnTo>
                    <a:lnTo>
                      <a:pt x="0" y="17515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5DCBF7-7AAA-5FA2-B6DA-9BD7DF1FD2C9}"/>
                  </a:ext>
                </a:extLst>
              </p:cNvPr>
              <p:cNvSpPr txBox="1"/>
              <p:nvPr/>
            </p:nvSpPr>
            <p:spPr>
              <a:xfrm rot="1579279">
                <a:off x="5731934" y="3051655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/>
                  <a:t>1</a:t>
                </a:r>
                <a:endParaRPr lang="LID4096" sz="3600" b="1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2A0A33-663D-0909-624F-F7B00DE21DD5}"/>
                  </a:ext>
                </a:extLst>
              </p:cNvPr>
              <p:cNvSpPr txBox="1"/>
              <p:nvPr/>
            </p:nvSpPr>
            <p:spPr>
              <a:xfrm rot="18901472">
                <a:off x="6467790" y="2952858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/>
                  <a:t>3</a:t>
                </a:r>
                <a:endParaRPr lang="LID4096" sz="3600" b="1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784BE7E-7AEA-AC4A-8893-0AD7DE57C7FE}"/>
                </a:ext>
              </a:extLst>
            </p:cNvPr>
            <p:cNvGrpSpPr/>
            <p:nvPr/>
          </p:nvGrpSpPr>
          <p:grpSpPr>
            <a:xfrm>
              <a:off x="8125819" y="2289030"/>
              <a:ext cx="1833810" cy="2078756"/>
              <a:chOff x="8125819" y="2079897"/>
              <a:chExt cx="1833810" cy="2078756"/>
            </a:xfrm>
          </p:grpSpPr>
          <p:sp>
            <p:nvSpPr>
              <p:cNvPr id="40" name="Isosceles Triangle 3">
                <a:extLst>
                  <a:ext uri="{FF2B5EF4-FFF2-40B4-BE49-F238E27FC236}">
                    <a16:creationId xmlns:a16="http://schemas.microsoft.com/office/drawing/2014/main" id="{B1F66DA2-40DE-CE9D-D77F-D49C631DD609}"/>
                  </a:ext>
                </a:extLst>
              </p:cNvPr>
              <p:cNvSpPr/>
              <p:nvPr/>
            </p:nvSpPr>
            <p:spPr>
              <a:xfrm rot="310875">
                <a:off x="8125819" y="2079897"/>
                <a:ext cx="1489968" cy="2078756"/>
              </a:xfrm>
              <a:custGeom>
                <a:avLst/>
                <a:gdLst>
                  <a:gd name="connsiteX0" fmla="*/ 0 w 1487606"/>
                  <a:gd name="connsiteY0" fmla="*/ 1781033 h 1781033"/>
                  <a:gd name="connsiteX1" fmla="*/ 743803 w 1487606"/>
                  <a:gd name="connsiteY1" fmla="*/ 0 h 1781033"/>
                  <a:gd name="connsiteX2" fmla="*/ 1487606 w 1487606"/>
                  <a:gd name="connsiteY2" fmla="*/ 1781033 h 1781033"/>
                  <a:gd name="connsiteX3" fmla="*/ 0 w 1487606"/>
                  <a:gd name="connsiteY3" fmla="*/ 1781033 h 1781033"/>
                  <a:gd name="connsiteX0" fmla="*/ 0 w 1487606"/>
                  <a:gd name="connsiteY0" fmla="*/ 2078756 h 2078756"/>
                  <a:gd name="connsiteX1" fmla="*/ 1004586 w 1487606"/>
                  <a:gd name="connsiteY1" fmla="*/ 0 h 2078756"/>
                  <a:gd name="connsiteX2" fmla="*/ 1487606 w 1487606"/>
                  <a:gd name="connsiteY2" fmla="*/ 2078756 h 2078756"/>
                  <a:gd name="connsiteX3" fmla="*/ 0 w 1487606"/>
                  <a:gd name="connsiteY3" fmla="*/ 2078756 h 2078756"/>
                  <a:gd name="connsiteX0" fmla="*/ 0 w 1489968"/>
                  <a:gd name="connsiteY0" fmla="*/ 1599339 h 2078756"/>
                  <a:gd name="connsiteX1" fmla="*/ 1006948 w 1489968"/>
                  <a:gd name="connsiteY1" fmla="*/ 0 h 2078756"/>
                  <a:gd name="connsiteX2" fmla="*/ 1489968 w 1489968"/>
                  <a:gd name="connsiteY2" fmla="*/ 2078756 h 2078756"/>
                  <a:gd name="connsiteX3" fmla="*/ 0 w 1489968"/>
                  <a:gd name="connsiteY3" fmla="*/ 1599339 h 207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9968" h="2078756">
                    <a:moveTo>
                      <a:pt x="0" y="1599339"/>
                    </a:moveTo>
                    <a:lnTo>
                      <a:pt x="1006948" y="0"/>
                    </a:lnTo>
                    <a:lnTo>
                      <a:pt x="1489968" y="2078756"/>
                    </a:lnTo>
                    <a:lnTo>
                      <a:pt x="0" y="1599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1" name="Isosceles Triangle 4">
                <a:extLst>
                  <a:ext uri="{FF2B5EF4-FFF2-40B4-BE49-F238E27FC236}">
                    <a16:creationId xmlns:a16="http://schemas.microsoft.com/office/drawing/2014/main" id="{01C14942-C0E4-AF9A-9153-301E70B40C9E}"/>
                  </a:ext>
                </a:extLst>
              </p:cNvPr>
              <p:cNvSpPr/>
              <p:nvPr/>
            </p:nvSpPr>
            <p:spPr>
              <a:xfrm rot="19164729">
                <a:off x="8845744" y="2284394"/>
                <a:ext cx="1113885" cy="1751514"/>
              </a:xfrm>
              <a:custGeom>
                <a:avLst/>
                <a:gdLst>
                  <a:gd name="connsiteX0" fmla="*/ 0 w 1487606"/>
                  <a:gd name="connsiteY0" fmla="*/ 1781033 h 1781033"/>
                  <a:gd name="connsiteX1" fmla="*/ 743803 w 1487606"/>
                  <a:gd name="connsiteY1" fmla="*/ 0 h 1781033"/>
                  <a:gd name="connsiteX2" fmla="*/ 1487606 w 1487606"/>
                  <a:gd name="connsiteY2" fmla="*/ 1781033 h 1781033"/>
                  <a:gd name="connsiteX3" fmla="*/ 0 w 1487606"/>
                  <a:gd name="connsiteY3" fmla="*/ 1781033 h 1781033"/>
                  <a:gd name="connsiteX0" fmla="*/ 0 w 1149163"/>
                  <a:gd name="connsiteY0" fmla="*/ 1781033 h 1781033"/>
                  <a:gd name="connsiteX1" fmla="*/ 743803 w 1149163"/>
                  <a:gd name="connsiteY1" fmla="*/ 0 h 1781033"/>
                  <a:gd name="connsiteX2" fmla="*/ 1149163 w 1149163"/>
                  <a:gd name="connsiteY2" fmla="*/ 1363929 h 1781033"/>
                  <a:gd name="connsiteX3" fmla="*/ 0 w 1149163"/>
                  <a:gd name="connsiteY3" fmla="*/ 1781033 h 1781033"/>
                  <a:gd name="connsiteX0" fmla="*/ 0 w 944179"/>
                  <a:gd name="connsiteY0" fmla="*/ 1781033 h 1781033"/>
                  <a:gd name="connsiteX1" fmla="*/ 743803 w 944179"/>
                  <a:gd name="connsiteY1" fmla="*/ 0 h 1781033"/>
                  <a:gd name="connsiteX2" fmla="*/ 944179 w 944179"/>
                  <a:gd name="connsiteY2" fmla="*/ 1529771 h 1781033"/>
                  <a:gd name="connsiteX3" fmla="*/ 0 w 944179"/>
                  <a:gd name="connsiteY3" fmla="*/ 1781033 h 1781033"/>
                  <a:gd name="connsiteX0" fmla="*/ 0 w 1109432"/>
                  <a:gd name="connsiteY0" fmla="*/ 1809245 h 1809245"/>
                  <a:gd name="connsiteX1" fmla="*/ 1109432 w 1109432"/>
                  <a:gd name="connsiteY1" fmla="*/ 0 h 1809245"/>
                  <a:gd name="connsiteX2" fmla="*/ 944179 w 1109432"/>
                  <a:gd name="connsiteY2" fmla="*/ 1557983 h 1809245"/>
                  <a:gd name="connsiteX3" fmla="*/ 0 w 1109432"/>
                  <a:gd name="connsiteY3" fmla="*/ 1809245 h 1809245"/>
                  <a:gd name="connsiteX0" fmla="*/ 0 w 1109432"/>
                  <a:gd name="connsiteY0" fmla="*/ 1809245 h 1809245"/>
                  <a:gd name="connsiteX1" fmla="*/ 1109432 w 1109432"/>
                  <a:gd name="connsiteY1" fmla="*/ 0 h 1809245"/>
                  <a:gd name="connsiteX2" fmla="*/ 1001182 w 1109432"/>
                  <a:gd name="connsiteY2" fmla="*/ 1606820 h 1809245"/>
                  <a:gd name="connsiteX3" fmla="*/ 0 w 1109432"/>
                  <a:gd name="connsiteY3" fmla="*/ 1809245 h 1809245"/>
                  <a:gd name="connsiteX0" fmla="*/ 0 w 1059110"/>
                  <a:gd name="connsiteY0" fmla="*/ 1771485 h 1771485"/>
                  <a:gd name="connsiteX1" fmla="*/ 1059110 w 1059110"/>
                  <a:gd name="connsiteY1" fmla="*/ 0 h 1771485"/>
                  <a:gd name="connsiteX2" fmla="*/ 950860 w 1059110"/>
                  <a:gd name="connsiteY2" fmla="*/ 1606820 h 1771485"/>
                  <a:gd name="connsiteX3" fmla="*/ 0 w 1059110"/>
                  <a:gd name="connsiteY3" fmla="*/ 1771485 h 1771485"/>
                  <a:gd name="connsiteX0" fmla="*/ 0 w 1107961"/>
                  <a:gd name="connsiteY0" fmla="*/ 1765576 h 1765576"/>
                  <a:gd name="connsiteX1" fmla="*/ 1107961 w 1107961"/>
                  <a:gd name="connsiteY1" fmla="*/ 0 h 1765576"/>
                  <a:gd name="connsiteX2" fmla="*/ 999711 w 1107961"/>
                  <a:gd name="connsiteY2" fmla="*/ 1606820 h 1765576"/>
                  <a:gd name="connsiteX3" fmla="*/ 0 w 1107961"/>
                  <a:gd name="connsiteY3" fmla="*/ 1765576 h 1765576"/>
                  <a:gd name="connsiteX0" fmla="*/ 0 w 1113885"/>
                  <a:gd name="connsiteY0" fmla="*/ 1751514 h 1751514"/>
                  <a:gd name="connsiteX1" fmla="*/ 1113885 w 1113885"/>
                  <a:gd name="connsiteY1" fmla="*/ 0 h 1751514"/>
                  <a:gd name="connsiteX2" fmla="*/ 999711 w 1113885"/>
                  <a:gd name="connsiteY2" fmla="*/ 1592758 h 1751514"/>
                  <a:gd name="connsiteX3" fmla="*/ 0 w 1113885"/>
                  <a:gd name="connsiteY3" fmla="*/ 1751514 h 1751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3885" h="1751514">
                    <a:moveTo>
                      <a:pt x="0" y="1751514"/>
                    </a:moveTo>
                    <a:lnTo>
                      <a:pt x="1113885" y="0"/>
                    </a:lnTo>
                    <a:lnTo>
                      <a:pt x="999711" y="1592758"/>
                    </a:lnTo>
                    <a:lnTo>
                      <a:pt x="0" y="17515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64E49-6E57-B25C-A728-CA7C1FE26532}"/>
                  </a:ext>
                </a:extLst>
              </p:cNvPr>
              <p:cNvSpPr txBox="1"/>
              <p:nvPr/>
            </p:nvSpPr>
            <p:spPr>
              <a:xfrm rot="1579279">
                <a:off x="8748089" y="2935782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/>
                  <a:t>1</a:t>
                </a:r>
                <a:endParaRPr lang="LID4096" sz="3600" b="1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158CAB-567D-70C3-B6A7-66C0E129BD51}"/>
                  </a:ext>
                </a:extLst>
              </p:cNvPr>
              <p:cNvSpPr txBox="1"/>
              <p:nvPr/>
            </p:nvSpPr>
            <p:spPr>
              <a:xfrm rot="18901472">
                <a:off x="9483945" y="2836985"/>
                <a:ext cx="4315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/>
                  <a:t>4</a:t>
                </a:r>
                <a:endParaRPr lang="LID4096" sz="3600" b="1" dirty="0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3647123-7000-0C65-F511-31E1BBD9319F}"/>
              </a:ext>
            </a:extLst>
          </p:cNvPr>
          <p:cNvSpPr txBox="1"/>
          <p:nvPr/>
        </p:nvSpPr>
        <p:spPr>
          <a:xfrm>
            <a:off x="3332543" y="1185184"/>
            <a:ext cx="5660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D4 with 25% water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048061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B0622-2CDE-BDEF-58F8-A629A68B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MCMC algorithms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5A083-951D-2C87-42B5-BF225DE2D3EA}"/>
              </a:ext>
            </a:extLst>
          </p:cNvPr>
          <p:cNvSpPr txBox="1"/>
          <p:nvPr/>
        </p:nvSpPr>
        <p:spPr>
          <a:xfrm>
            <a:off x="457199" y="1267691"/>
            <a:ext cx="8234795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There are many different methods for drawing samples from the posterior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They are called </a:t>
            </a:r>
            <a:r>
              <a:rPr lang="en-GB" dirty="0">
                <a:solidFill>
                  <a:schemeClr val="accent3"/>
                </a:solidFill>
              </a:rPr>
              <a:t>sampling algorithms</a:t>
            </a:r>
            <a:r>
              <a:rPr lang="en-GB" dirty="0"/>
              <a:t> or </a:t>
            </a:r>
            <a:r>
              <a:rPr lang="en-GB" dirty="0">
                <a:solidFill>
                  <a:schemeClr val="accent3"/>
                </a:solidFill>
              </a:rPr>
              <a:t>samplers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Popular samplers include Metropolis-Hastings, Gibbs, Hamiltonian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Our program JAGS uses a Gibbs sampler (JAGS = </a:t>
            </a:r>
            <a:r>
              <a:rPr lang="en-GB" b="1" u="sng" dirty="0"/>
              <a:t>J</a:t>
            </a:r>
            <a:r>
              <a:rPr lang="en-GB" dirty="0"/>
              <a:t>ust </a:t>
            </a:r>
            <a:r>
              <a:rPr lang="en-GB" b="1" u="sng" dirty="0"/>
              <a:t>A</a:t>
            </a:r>
            <a:r>
              <a:rPr lang="en-GB" dirty="0"/>
              <a:t>nother </a:t>
            </a:r>
            <a:r>
              <a:rPr lang="en-GB" b="1" u="sng" dirty="0"/>
              <a:t>G</a:t>
            </a:r>
            <a:r>
              <a:rPr lang="en-GB" dirty="0"/>
              <a:t>ibbs </a:t>
            </a:r>
            <a:r>
              <a:rPr lang="en-GB" b="1" u="sng" dirty="0"/>
              <a:t>S</a:t>
            </a:r>
            <a:r>
              <a:rPr lang="en-GB" dirty="0"/>
              <a:t>ampler)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Hamiltonian samplers (e.g. NUTS in the Stan program) are better at exploring multi-modal distributions</a:t>
            </a:r>
          </a:p>
        </p:txBody>
      </p:sp>
      <p:pic>
        <p:nvPicPr>
          <p:cNvPr id="1026" name="Picture 2" descr="MCMC vs standard Monte Carlo: the main difference is that MCMC produces a sequence of correlated draws, while in standard Monte Carlo the draws are independent of each other.">
            <a:extLst>
              <a:ext uri="{FF2B5EF4-FFF2-40B4-BE49-F238E27FC236}">
                <a16:creationId xmlns:a16="http://schemas.microsoft.com/office/drawing/2014/main" id="{A0E2BE4B-C3AA-FDFC-489A-72D0AA340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2"/>
          <a:stretch/>
        </p:blipFill>
        <p:spPr bwMode="auto">
          <a:xfrm>
            <a:off x="8827511" y="1428750"/>
            <a:ext cx="290729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49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B572-4E87-8917-94AA-9371E491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Gibbs sampling visualized</a:t>
            </a:r>
            <a:endParaRPr lang="LID4096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3F17A11-6F3D-C540-8B9B-EA77526F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908" y="1444094"/>
            <a:ext cx="64008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840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CDF24-28A9-396A-11D2-FBAAF05D2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14ECD426-AA94-DC80-B329-F3805CD03A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2FAA2B85-8828-6A79-94B1-47EF467A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234395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my model any good?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cartoon of a cat&#10;&#10;Description automatically generated">
            <a:extLst>
              <a:ext uri="{FF2B5EF4-FFF2-40B4-BE49-F238E27FC236}">
                <a16:creationId xmlns:a16="http://schemas.microsoft.com/office/drawing/2014/main" id="{1EB69A98-1EF1-CB77-5AA0-E3E54FF57C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60" y="2237873"/>
            <a:ext cx="3986679" cy="398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53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A187A-C581-A9A6-4D4B-4CC142AA0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AB99C-90E2-E055-59F9-E6D68D99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How do I know my MCMC is working well?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502D7C-E634-C4FD-CBF5-554A5170E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8"/>
          <a:stretch/>
        </p:blipFill>
        <p:spPr bwMode="auto">
          <a:xfrm>
            <a:off x="3525765" y="1957206"/>
            <a:ext cx="5140469" cy="42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193CE-3FA8-48BF-F8F2-A6C85BE2EB49}"/>
              </a:ext>
            </a:extLst>
          </p:cNvPr>
          <p:cNvSpPr txBox="1"/>
          <p:nvPr/>
        </p:nvSpPr>
        <p:spPr>
          <a:xfrm>
            <a:off x="970328" y="1039905"/>
            <a:ext cx="1012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accent3"/>
                </a:solidFill>
              </a:rPr>
              <a:t>We want to make sure we obtain a robust approximation of the posterior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3DB70-56E8-F30D-F031-3F9BAD7ACB9B}"/>
              </a:ext>
            </a:extLst>
          </p:cNvPr>
          <p:cNvSpPr txBox="1"/>
          <p:nvPr/>
        </p:nvSpPr>
        <p:spPr>
          <a:xfrm>
            <a:off x="1034998" y="6359011"/>
            <a:ext cx="1012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We can ensure this by choosing </a:t>
            </a:r>
            <a:r>
              <a:rPr lang="en-GB" i="1" dirty="0">
                <a:solidFill>
                  <a:schemeClr val="accent3"/>
                </a:solidFill>
              </a:rPr>
              <a:t>model specs </a:t>
            </a:r>
            <a:r>
              <a:rPr lang="en-GB" i="1" dirty="0"/>
              <a:t>and running </a:t>
            </a:r>
            <a:r>
              <a:rPr lang="en-GB" i="1" dirty="0">
                <a:solidFill>
                  <a:schemeClr val="accent3"/>
                </a:solidFill>
              </a:rPr>
              <a:t>diagnostic checks</a:t>
            </a:r>
          </a:p>
        </p:txBody>
      </p:sp>
    </p:spTree>
    <p:extLst>
      <p:ext uri="{BB962C8B-B14F-4D97-AF65-F5344CB8AC3E}">
        <p14:creationId xmlns:p14="http://schemas.microsoft.com/office/powerpoint/2010/main" val="16323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EB69A-C25C-9948-CC38-04EC5D08D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DD916B-D387-C50D-A79A-AD0195C75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Model specifications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18DB0-FA0F-9112-16FA-17256EE04120}"/>
              </a:ext>
            </a:extLst>
          </p:cNvPr>
          <p:cNvSpPr txBox="1"/>
          <p:nvPr/>
        </p:nvSpPr>
        <p:spPr>
          <a:xfrm>
            <a:off x="970328" y="1039905"/>
            <a:ext cx="1012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accent3"/>
                </a:solidFill>
              </a:rPr>
              <a:t>Ensuring that the sampler explores probability space well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18651-ED4D-B5D5-6C4D-7FC5F9D1FE88}"/>
              </a:ext>
            </a:extLst>
          </p:cNvPr>
          <p:cNvSpPr txBox="1"/>
          <p:nvPr/>
        </p:nvSpPr>
        <p:spPr>
          <a:xfrm>
            <a:off x="734489" y="2585536"/>
            <a:ext cx="372281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1. Explore probability space well</a:t>
            </a:r>
          </a:p>
          <a:p>
            <a:pPr>
              <a:lnSpc>
                <a:spcPct val="150000"/>
              </a:lnSpc>
            </a:pPr>
            <a:r>
              <a:rPr lang="en-US" dirty="0"/>
              <a:t>2. Find global probability maximum</a:t>
            </a:r>
          </a:p>
          <a:p>
            <a:pPr>
              <a:lnSpc>
                <a:spcPct val="150000"/>
              </a:lnSpc>
            </a:pPr>
            <a:r>
              <a:rPr lang="en-US" dirty="0"/>
              <a:t>3. Don’t get stuck in local maximum</a:t>
            </a:r>
            <a:endParaRPr lang="LID4096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9C1CCE-852B-E767-BFD0-CA4884422AA1}"/>
              </a:ext>
            </a:extLst>
          </p:cNvPr>
          <p:cNvSpPr/>
          <p:nvPr/>
        </p:nvSpPr>
        <p:spPr>
          <a:xfrm>
            <a:off x="838200" y="1885526"/>
            <a:ext cx="3515392" cy="508883"/>
          </a:xfrm>
          <a:custGeom>
            <a:avLst/>
            <a:gdLst>
              <a:gd name="connsiteX0" fmla="*/ 0 w 3515392"/>
              <a:gd name="connsiteY0" fmla="*/ 84816 h 508883"/>
              <a:gd name="connsiteX1" fmla="*/ 84816 w 3515392"/>
              <a:gd name="connsiteY1" fmla="*/ 0 h 508883"/>
              <a:gd name="connsiteX2" fmla="*/ 820883 w 3515392"/>
              <a:gd name="connsiteY2" fmla="*/ 0 h 508883"/>
              <a:gd name="connsiteX3" fmla="*/ 1389662 w 3515392"/>
              <a:gd name="connsiteY3" fmla="*/ 0 h 508883"/>
              <a:gd name="connsiteX4" fmla="*/ 2125730 w 3515392"/>
              <a:gd name="connsiteY4" fmla="*/ 0 h 508883"/>
              <a:gd name="connsiteX5" fmla="*/ 2861797 w 3515392"/>
              <a:gd name="connsiteY5" fmla="*/ 0 h 508883"/>
              <a:gd name="connsiteX6" fmla="*/ 3430576 w 3515392"/>
              <a:gd name="connsiteY6" fmla="*/ 0 h 508883"/>
              <a:gd name="connsiteX7" fmla="*/ 3515392 w 3515392"/>
              <a:gd name="connsiteY7" fmla="*/ 84816 h 508883"/>
              <a:gd name="connsiteX8" fmla="*/ 3515392 w 3515392"/>
              <a:gd name="connsiteY8" fmla="*/ 424067 h 508883"/>
              <a:gd name="connsiteX9" fmla="*/ 3430576 w 3515392"/>
              <a:gd name="connsiteY9" fmla="*/ 508883 h 508883"/>
              <a:gd name="connsiteX10" fmla="*/ 2794882 w 3515392"/>
              <a:gd name="connsiteY10" fmla="*/ 508883 h 508883"/>
              <a:gd name="connsiteX11" fmla="*/ 2192645 w 3515392"/>
              <a:gd name="connsiteY11" fmla="*/ 508883 h 508883"/>
              <a:gd name="connsiteX12" fmla="*/ 1523493 w 3515392"/>
              <a:gd name="connsiteY12" fmla="*/ 508883 h 508883"/>
              <a:gd name="connsiteX13" fmla="*/ 787426 w 3515392"/>
              <a:gd name="connsiteY13" fmla="*/ 508883 h 508883"/>
              <a:gd name="connsiteX14" fmla="*/ 84816 w 3515392"/>
              <a:gd name="connsiteY14" fmla="*/ 508883 h 508883"/>
              <a:gd name="connsiteX15" fmla="*/ 0 w 3515392"/>
              <a:gd name="connsiteY15" fmla="*/ 424067 h 508883"/>
              <a:gd name="connsiteX16" fmla="*/ 0 w 3515392"/>
              <a:gd name="connsiteY16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15392" h="508883" fill="none" extrusionOk="0">
                <a:moveTo>
                  <a:pt x="0" y="84816"/>
                </a:moveTo>
                <a:cubicBezTo>
                  <a:pt x="-2888" y="36084"/>
                  <a:pt x="34276" y="3645"/>
                  <a:pt x="84816" y="0"/>
                </a:cubicBezTo>
                <a:cubicBezTo>
                  <a:pt x="372653" y="-7018"/>
                  <a:pt x="661381" y="-34785"/>
                  <a:pt x="820883" y="0"/>
                </a:cubicBezTo>
                <a:cubicBezTo>
                  <a:pt x="980385" y="34785"/>
                  <a:pt x="1249362" y="-1761"/>
                  <a:pt x="1389662" y="0"/>
                </a:cubicBezTo>
                <a:cubicBezTo>
                  <a:pt x="1529962" y="1761"/>
                  <a:pt x="1778490" y="-217"/>
                  <a:pt x="2125730" y="0"/>
                </a:cubicBezTo>
                <a:cubicBezTo>
                  <a:pt x="2472970" y="217"/>
                  <a:pt x="2532234" y="32440"/>
                  <a:pt x="2861797" y="0"/>
                </a:cubicBezTo>
                <a:cubicBezTo>
                  <a:pt x="3191360" y="-32440"/>
                  <a:pt x="3293148" y="-18149"/>
                  <a:pt x="3430576" y="0"/>
                </a:cubicBezTo>
                <a:cubicBezTo>
                  <a:pt x="3482316" y="-6861"/>
                  <a:pt x="3515746" y="35557"/>
                  <a:pt x="3515392" y="84816"/>
                </a:cubicBezTo>
                <a:cubicBezTo>
                  <a:pt x="3529390" y="190699"/>
                  <a:pt x="3525865" y="315369"/>
                  <a:pt x="3515392" y="424067"/>
                </a:cubicBezTo>
                <a:cubicBezTo>
                  <a:pt x="3511694" y="466862"/>
                  <a:pt x="3474277" y="500144"/>
                  <a:pt x="3430576" y="508883"/>
                </a:cubicBezTo>
                <a:cubicBezTo>
                  <a:pt x="3125698" y="516104"/>
                  <a:pt x="3034566" y="486984"/>
                  <a:pt x="2794882" y="508883"/>
                </a:cubicBezTo>
                <a:cubicBezTo>
                  <a:pt x="2555198" y="530782"/>
                  <a:pt x="2349735" y="521669"/>
                  <a:pt x="2192645" y="508883"/>
                </a:cubicBezTo>
                <a:cubicBezTo>
                  <a:pt x="2035555" y="496097"/>
                  <a:pt x="1791753" y="520553"/>
                  <a:pt x="1523493" y="508883"/>
                </a:cubicBezTo>
                <a:cubicBezTo>
                  <a:pt x="1255233" y="497213"/>
                  <a:pt x="1038255" y="541562"/>
                  <a:pt x="787426" y="508883"/>
                </a:cubicBezTo>
                <a:cubicBezTo>
                  <a:pt x="536597" y="476204"/>
                  <a:pt x="310019" y="506733"/>
                  <a:pt x="84816" y="508883"/>
                </a:cubicBezTo>
                <a:cubicBezTo>
                  <a:pt x="42510" y="505786"/>
                  <a:pt x="-6040" y="466528"/>
                  <a:pt x="0" y="424067"/>
                </a:cubicBezTo>
                <a:cubicBezTo>
                  <a:pt x="-13705" y="302952"/>
                  <a:pt x="8035" y="236578"/>
                  <a:pt x="0" y="84816"/>
                </a:cubicBezTo>
                <a:close/>
              </a:path>
              <a:path w="3515392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22182" y="-23735"/>
                  <a:pt x="462596" y="9590"/>
                  <a:pt x="653595" y="0"/>
                </a:cubicBezTo>
                <a:cubicBezTo>
                  <a:pt x="844594" y="-9590"/>
                  <a:pt x="971257" y="21272"/>
                  <a:pt x="1222374" y="0"/>
                </a:cubicBezTo>
                <a:cubicBezTo>
                  <a:pt x="1473491" y="-21272"/>
                  <a:pt x="1754193" y="-15893"/>
                  <a:pt x="1958442" y="0"/>
                </a:cubicBezTo>
                <a:cubicBezTo>
                  <a:pt x="2162691" y="15893"/>
                  <a:pt x="2326967" y="-14133"/>
                  <a:pt x="2527221" y="0"/>
                </a:cubicBezTo>
                <a:cubicBezTo>
                  <a:pt x="2727475" y="14133"/>
                  <a:pt x="3039030" y="34280"/>
                  <a:pt x="3430576" y="0"/>
                </a:cubicBezTo>
                <a:cubicBezTo>
                  <a:pt x="3474554" y="768"/>
                  <a:pt x="3512094" y="31611"/>
                  <a:pt x="3515392" y="84816"/>
                </a:cubicBezTo>
                <a:cubicBezTo>
                  <a:pt x="3505193" y="187399"/>
                  <a:pt x="3506483" y="260441"/>
                  <a:pt x="3515392" y="424067"/>
                </a:cubicBezTo>
                <a:cubicBezTo>
                  <a:pt x="3516138" y="461896"/>
                  <a:pt x="3476881" y="506948"/>
                  <a:pt x="3430576" y="508883"/>
                </a:cubicBezTo>
                <a:cubicBezTo>
                  <a:pt x="3100722" y="479650"/>
                  <a:pt x="3034320" y="507905"/>
                  <a:pt x="2727966" y="508883"/>
                </a:cubicBezTo>
                <a:cubicBezTo>
                  <a:pt x="2421612" y="509862"/>
                  <a:pt x="2318465" y="542502"/>
                  <a:pt x="1991899" y="508883"/>
                </a:cubicBezTo>
                <a:cubicBezTo>
                  <a:pt x="1665333" y="475264"/>
                  <a:pt x="1653254" y="494034"/>
                  <a:pt x="1389662" y="508883"/>
                </a:cubicBezTo>
                <a:cubicBezTo>
                  <a:pt x="1126070" y="523732"/>
                  <a:pt x="999453" y="500597"/>
                  <a:pt x="820883" y="508883"/>
                </a:cubicBezTo>
                <a:cubicBezTo>
                  <a:pt x="642313" y="517169"/>
                  <a:pt x="397254" y="490159"/>
                  <a:pt x="84816" y="508883"/>
                </a:cubicBezTo>
                <a:cubicBezTo>
                  <a:pt x="32935" y="513901"/>
                  <a:pt x="11522" y="472368"/>
                  <a:pt x="0" y="424067"/>
                </a:cubicBezTo>
                <a:cubicBezTo>
                  <a:pt x="4735" y="309079"/>
                  <a:pt x="-7860" y="175332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Goals</a:t>
            </a:r>
            <a:endParaRPr lang="LID4096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E19D43-C2B9-000C-5619-1CB21913AF77}"/>
              </a:ext>
            </a:extLst>
          </p:cNvPr>
          <p:cNvGrpSpPr/>
          <p:nvPr/>
        </p:nvGrpSpPr>
        <p:grpSpPr>
          <a:xfrm>
            <a:off x="959167" y="4148672"/>
            <a:ext cx="3273458" cy="2455094"/>
            <a:chOff x="4588497" y="4130942"/>
            <a:chExt cx="3273458" cy="2455094"/>
          </a:xfrm>
        </p:grpSpPr>
        <p:pic>
          <p:nvPicPr>
            <p:cNvPr id="5128" name="Picture 8" descr="Hill Climbing | Will's Noise">
              <a:extLst>
                <a:ext uri="{FF2B5EF4-FFF2-40B4-BE49-F238E27FC236}">
                  <a16:creationId xmlns:a16="http://schemas.microsoft.com/office/drawing/2014/main" id="{E8969868-591A-37BC-E3BA-52DCA11A5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497" y="4130942"/>
              <a:ext cx="3273458" cy="2455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B146F-317F-FE1D-D4FB-F32ABC21EE48}"/>
                </a:ext>
              </a:extLst>
            </p:cNvPr>
            <p:cNvSpPr/>
            <p:nvPr/>
          </p:nvSpPr>
          <p:spPr>
            <a:xfrm>
              <a:off x="5910606" y="4130942"/>
              <a:ext cx="707010" cy="177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929051-4C2B-ECC1-8E59-7A4001F53CBC}"/>
                </a:ext>
              </a:extLst>
            </p:cNvPr>
            <p:cNvSpPr/>
            <p:nvPr/>
          </p:nvSpPr>
          <p:spPr>
            <a:xfrm>
              <a:off x="4666267" y="5015060"/>
              <a:ext cx="169684" cy="51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7F28BA9-8208-C281-BDA2-43CED70EB671}"/>
              </a:ext>
            </a:extLst>
          </p:cNvPr>
          <p:cNvSpPr txBox="1"/>
          <p:nvPr/>
        </p:nvSpPr>
        <p:spPr>
          <a:xfrm>
            <a:off x="4769428" y="1885526"/>
            <a:ext cx="6688083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model &lt;-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jags.parallel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(data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jags_data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				 	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model.file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model_file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parameters.to.save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parms,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n.chains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n.iter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98658"/>
                </a:solidFill>
                <a:latin typeface="Consolas" panose="020B0609020204030204" pitchFamily="49" charset="0"/>
              </a:rPr>
              <a:t>10000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n.burnin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n.thin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n.cluster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016E0E-0575-766C-F3A4-B2CA17605700}"/>
              </a:ext>
            </a:extLst>
          </p:cNvPr>
          <p:cNvSpPr/>
          <p:nvPr/>
        </p:nvSpPr>
        <p:spPr>
          <a:xfrm>
            <a:off x="7655442" y="2775096"/>
            <a:ext cx="2137144" cy="8293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7E6B9-B95B-92CE-2461-0BAB657EEB80}"/>
              </a:ext>
            </a:extLst>
          </p:cNvPr>
          <p:cNvSpPr txBox="1"/>
          <p:nvPr/>
        </p:nvSpPr>
        <p:spPr>
          <a:xfrm>
            <a:off x="4769428" y="4848124"/>
            <a:ext cx="6024341" cy="15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Adjustments that can affect sampling performance include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chains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iterations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Burn-in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024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  <p:bldP spid="12" grpId="0" animBg="1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FDE8-4196-397C-CEFD-7FED2169E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DD8B1-D197-BF66-DD56-600190B4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Number of chains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FCE9F-7716-1E6F-B226-B66CB59CF854}"/>
              </a:ext>
            </a:extLst>
          </p:cNvPr>
          <p:cNvSpPr txBox="1"/>
          <p:nvPr/>
        </p:nvSpPr>
        <p:spPr>
          <a:xfrm>
            <a:off x="263856" y="3245672"/>
            <a:ext cx="55096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Running multiple chains lets us cross-check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they end up in completely different areas, we have a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Running a single chain is useful for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analyses we should always run multiple (commonly 3-4)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But: more chains = slower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1CA48B-BBB6-22AC-F134-760B45685549}"/>
              </a:ext>
            </a:extLst>
          </p:cNvPr>
          <p:cNvGrpSpPr/>
          <p:nvPr/>
        </p:nvGrpSpPr>
        <p:grpSpPr>
          <a:xfrm>
            <a:off x="6096000" y="3429000"/>
            <a:ext cx="4954587" cy="2417975"/>
            <a:chOff x="3033451" y="3601038"/>
            <a:chExt cx="4954587" cy="2417975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99CBA4A2-D233-9AA6-2000-149EE6421F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742"/>
            <a:stretch/>
          </p:blipFill>
          <p:spPr bwMode="auto">
            <a:xfrm>
              <a:off x="3033451" y="3601038"/>
              <a:ext cx="4954587" cy="241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5E561F-672E-FE21-EB2F-51E40BB4E468}"/>
                </a:ext>
              </a:extLst>
            </p:cNvPr>
            <p:cNvSpPr/>
            <p:nvPr/>
          </p:nvSpPr>
          <p:spPr>
            <a:xfrm>
              <a:off x="3912124" y="3723588"/>
              <a:ext cx="311084" cy="405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040AE27-C6F9-C779-CF1E-A0D67105A9DE}"/>
              </a:ext>
            </a:extLst>
          </p:cNvPr>
          <p:cNvGrpSpPr/>
          <p:nvPr/>
        </p:nvGrpSpPr>
        <p:grpSpPr>
          <a:xfrm>
            <a:off x="1896207" y="1281799"/>
            <a:ext cx="4251608" cy="1672896"/>
            <a:chOff x="4659613" y="2041078"/>
            <a:chExt cx="4251608" cy="1672896"/>
          </a:xfrm>
        </p:grpSpPr>
        <p:pic>
          <p:nvPicPr>
            <p:cNvPr id="7" name="Picture 2" descr="Pilha de tesouro com diamantes | Vetor Premium">
              <a:extLst>
                <a:ext uri="{FF2B5EF4-FFF2-40B4-BE49-F238E27FC236}">
                  <a16:creationId xmlns:a16="http://schemas.microsoft.com/office/drawing/2014/main" id="{2CD36EB9-0C00-2402-7AF9-01470AF06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9613" y="2490575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Pilha de tesouro com diamantes | Vetor Premium">
              <a:extLst>
                <a:ext uri="{FF2B5EF4-FFF2-40B4-BE49-F238E27FC236}">
                  <a16:creationId xmlns:a16="http://schemas.microsoft.com/office/drawing/2014/main" id="{ED41401F-CC7A-810B-4F81-FBCC40D3A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557" y="3167872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Pilha de tesouro com diamantes | Vetor Premium">
              <a:extLst>
                <a:ext uri="{FF2B5EF4-FFF2-40B4-BE49-F238E27FC236}">
                  <a16:creationId xmlns:a16="http://schemas.microsoft.com/office/drawing/2014/main" id="{DA183C35-D72E-1755-03F7-F1C805E5F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1587" y="2718375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ilha de tesouro com diamantes | Vetor Premium">
              <a:extLst>
                <a:ext uri="{FF2B5EF4-FFF2-40B4-BE49-F238E27FC236}">
                  <a16:creationId xmlns:a16="http://schemas.microsoft.com/office/drawing/2014/main" id="{60B7911E-B8CA-6ED5-C571-32C267914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834" y="2304815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cartoon of a red dragon&#10;&#10;Description automatically generated">
              <a:extLst>
                <a:ext uri="{FF2B5EF4-FFF2-40B4-BE49-F238E27FC236}">
                  <a16:creationId xmlns:a16="http://schemas.microsoft.com/office/drawing/2014/main" id="{933354CA-2FEA-DB6A-BE56-202AFDBF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587" y="2041078"/>
              <a:ext cx="744371" cy="551442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EF8909-68EB-3373-978B-35054E2A1D6F}"/>
                </a:ext>
              </a:extLst>
            </p:cNvPr>
            <p:cNvSpPr/>
            <p:nvPr/>
          </p:nvSpPr>
          <p:spPr>
            <a:xfrm>
              <a:off x="5218238" y="2433917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570B4F-5B6C-6910-E845-C544A61C2FCF}"/>
                </a:ext>
              </a:extLst>
            </p:cNvPr>
            <p:cNvSpPr/>
            <p:nvPr/>
          </p:nvSpPr>
          <p:spPr>
            <a:xfrm>
              <a:off x="5729672" y="3167872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A6F2A2-FF3C-A0E9-A9A1-441767B9E288}"/>
                </a:ext>
              </a:extLst>
            </p:cNvPr>
            <p:cNvSpPr/>
            <p:nvPr/>
          </p:nvSpPr>
          <p:spPr>
            <a:xfrm>
              <a:off x="6764338" y="2655218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4D1548-CFDA-5A6E-4499-4EC70944F149}"/>
                </a:ext>
              </a:extLst>
            </p:cNvPr>
            <p:cNvSpPr/>
            <p:nvPr/>
          </p:nvSpPr>
          <p:spPr>
            <a:xfrm>
              <a:off x="8083124" y="2273759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DF9034-285C-1396-B881-31A5C9D4959F}"/>
                </a:ext>
              </a:extLst>
            </p:cNvPr>
            <p:cNvCxnSpPr>
              <a:stCxn id="12" idx="5"/>
              <a:endCxn id="13" idx="1"/>
            </p:cNvCxnSpPr>
            <p:nvPr/>
          </p:nvCxnSpPr>
          <p:spPr>
            <a:xfrm>
              <a:off x="5403302" y="2618981"/>
              <a:ext cx="358122" cy="5806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1AF787D-40D4-43EF-A079-60B9AFA10D79}"/>
                </a:ext>
              </a:extLst>
            </p:cNvPr>
            <p:cNvCxnSpPr>
              <a:stCxn id="13" idx="7"/>
              <a:endCxn id="14" idx="3"/>
            </p:cNvCxnSpPr>
            <p:nvPr/>
          </p:nvCxnSpPr>
          <p:spPr>
            <a:xfrm flipV="1">
              <a:off x="5914736" y="2840282"/>
              <a:ext cx="881354" cy="35934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5338A09-0353-E24F-3A10-DB048033A108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6981154" y="2382167"/>
              <a:ext cx="1101970" cy="38145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9EB159-1F52-8F42-9B3B-4C694263C23B}"/>
              </a:ext>
            </a:extLst>
          </p:cNvPr>
          <p:cNvGrpSpPr/>
          <p:nvPr/>
        </p:nvGrpSpPr>
        <p:grpSpPr>
          <a:xfrm>
            <a:off x="6587310" y="1113695"/>
            <a:ext cx="4251608" cy="1781304"/>
            <a:chOff x="494371" y="4755052"/>
            <a:chExt cx="4251608" cy="1781304"/>
          </a:xfrm>
        </p:grpSpPr>
        <p:pic>
          <p:nvPicPr>
            <p:cNvPr id="20" name="Picture 2" descr="Pilha de tesouro com diamantes | Vetor Premium">
              <a:extLst>
                <a:ext uri="{FF2B5EF4-FFF2-40B4-BE49-F238E27FC236}">
                  <a16:creationId xmlns:a16="http://schemas.microsoft.com/office/drawing/2014/main" id="{AF862458-F0FA-08E3-0371-313B88BC6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71" y="5312957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ilha de tesouro com diamantes | Vetor Premium">
              <a:extLst>
                <a:ext uri="{FF2B5EF4-FFF2-40B4-BE49-F238E27FC236}">
                  <a16:creationId xmlns:a16="http://schemas.microsoft.com/office/drawing/2014/main" id="{17E42807-D615-C5A2-3351-3A6246371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315" y="5990254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Pilha de tesouro com diamantes | Vetor Premium">
              <a:extLst>
                <a:ext uri="{FF2B5EF4-FFF2-40B4-BE49-F238E27FC236}">
                  <a16:creationId xmlns:a16="http://schemas.microsoft.com/office/drawing/2014/main" id="{BA34A5F7-52F6-C368-6045-E792F7D7D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345" y="5540757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Pilha de tesouro com diamantes | Vetor Premium">
              <a:extLst>
                <a:ext uri="{FF2B5EF4-FFF2-40B4-BE49-F238E27FC236}">
                  <a16:creationId xmlns:a16="http://schemas.microsoft.com/office/drawing/2014/main" id="{862FAAE7-7FB4-B2BC-26CE-D6C21BE6E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592" y="5127197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cartoon of a red dragon&#10;&#10;Description automatically generated">
              <a:extLst>
                <a:ext uri="{FF2B5EF4-FFF2-40B4-BE49-F238E27FC236}">
                  <a16:creationId xmlns:a16="http://schemas.microsoft.com/office/drawing/2014/main" id="{E2D271C0-FA8D-1107-4D4B-523721EFC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707" y="4755052"/>
              <a:ext cx="744371" cy="551442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B725AB-4EF9-7663-4203-D2E91FB835F5}"/>
                </a:ext>
              </a:extLst>
            </p:cNvPr>
            <p:cNvSpPr/>
            <p:nvPr/>
          </p:nvSpPr>
          <p:spPr>
            <a:xfrm>
              <a:off x="1052996" y="5256299"/>
              <a:ext cx="216816" cy="2168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97C00B0-F6C7-F505-D55C-D46E9B16EA57}"/>
                </a:ext>
              </a:extLst>
            </p:cNvPr>
            <p:cNvSpPr/>
            <p:nvPr/>
          </p:nvSpPr>
          <p:spPr>
            <a:xfrm>
              <a:off x="1564430" y="5990254"/>
              <a:ext cx="216816" cy="2168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E8F354-8DDA-4B92-86CA-3776C29FEDEA}"/>
                </a:ext>
              </a:extLst>
            </p:cNvPr>
            <p:cNvSpPr/>
            <p:nvPr/>
          </p:nvSpPr>
          <p:spPr>
            <a:xfrm>
              <a:off x="2599096" y="5477600"/>
              <a:ext cx="216816" cy="2168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9D1A35E-7DED-6495-98CE-9F07A8B2ABF9}"/>
                </a:ext>
              </a:extLst>
            </p:cNvPr>
            <p:cNvSpPr/>
            <p:nvPr/>
          </p:nvSpPr>
          <p:spPr>
            <a:xfrm>
              <a:off x="3917882" y="5096141"/>
              <a:ext cx="216816" cy="2168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7244BDF-E1AF-DE9A-2C7D-D8132820A4CB}"/>
                </a:ext>
              </a:extLst>
            </p:cNvPr>
            <p:cNvCxnSpPr>
              <a:cxnSpLocks/>
              <a:stCxn id="25" idx="5"/>
              <a:endCxn id="27" idx="2"/>
            </p:cNvCxnSpPr>
            <p:nvPr/>
          </p:nvCxnSpPr>
          <p:spPr>
            <a:xfrm>
              <a:off x="1238060" y="5441363"/>
              <a:ext cx="1361036" cy="14464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8207ED-2D31-6724-210D-AC59D6ACC5D6}"/>
                </a:ext>
              </a:extLst>
            </p:cNvPr>
            <p:cNvCxnSpPr>
              <a:cxnSpLocks/>
              <a:stCxn id="27" idx="3"/>
              <a:endCxn id="26" idx="7"/>
            </p:cNvCxnSpPr>
            <p:nvPr/>
          </p:nvCxnSpPr>
          <p:spPr>
            <a:xfrm flipH="1">
              <a:off x="1749494" y="5662664"/>
              <a:ext cx="881354" cy="35934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BDE47BD-4D65-B991-283F-705F0CBE531A}"/>
                </a:ext>
              </a:extLst>
            </p:cNvPr>
            <p:cNvCxnSpPr>
              <a:cxnSpLocks/>
              <a:stCxn id="28" idx="2"/>
              <a:endCxn id="20" idx="0"/>
            </p:cNvCxnSpPr>
            <p:nvPr/>
          </p:nvCxnSpPr>
          <p:spPr>
            <a:xfrm flipH="1">
              <a:off x="1212565" y="5204549"/>
              <a:ext cx="2705317" cy="108408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1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EFBA3-2D12-FABC-9F04-2402E4CDC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530B8-6D7B-EC9C-506A-A47D2978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Number of iterations</a:t>
            </a:r>
            <a:endParaRPr lang="LID4096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E17F6-8EF3-EF25-F879-967EA66E2CBB}"/>
              </a:ext>
            </a:extLst>
          </p:cNvPr>
          <p:cNvGrpSpPr/>
          <p:nvPr/>
        </p:nvGrpSpPr>
        <p:grpSpPr>
          <a:xfrm>
            <a:off x="1727414" y="1249641"/>
            <a:ext cx="4251608" cy="1672896"/>
            <a:chOff x="4659613" y="2041078"/>
            <a:chExt cx="4251608" cy="1672896"/>
          </a:xfrm>
        </p:grpSpPr>
        <p:pic>
          <p:nvPicPr>
            <p:cNvPr id="5" name="Picture 2" descr="Pilha de tesouro com diamantes | Vetor Premium">
              <a:extLst>
                <a:ext uri="{FF2B5EF4-FFF2-40B4-BE49-F238E27FC236}">
                  <a16:creationId xmlns:a16="http://schemas.microsoft.com/office/drawing/2014/main" id="{F0E8C6F6-FDEB-80D6-5A5F-2934A3885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9613" y="2490575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lha de tesouro com diamantes | Vetor Premium">
              <a:extLst>
                <a:ext uri="{FF2B5EF4-FFF2-40B4-BE49-F238E27FC236}">
                  <a16:creationId xmlns:a16="http://schemas.microsoft.com/office/drawing/2014/main" id="{64325D10-F0DD-C59E-9536-6385621E7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557" y="3167872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ilha de tesouro com diamantes | Vetor Premium">
              <a:extLst>
                <a:ext uri="{FF2B5EF4-FFF2-40B4-BE49-F238E27FC236}">
                  <a16:creationId xmlns:a16="http://schemas.microsoft.com/office/drawing/2014/main" id="{03D6F53E-7133-D83B-DE81-84C963478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1587" y="2718375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Pilha de tesouro com diamantes | Vetor Premium">
              <a:extLst>
                <a:ext uri="{FF2B5EF4-FFF2-40B4-BE49-F238E27FC236}">
                  <a16:creationId xmlns:a16="http://schemas.microsoft.com/office/drawing/2014/main" id="{1376C2B1-B3C7-8004-19AA-32EBE73CF3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834" y="2304815"/>
              <a:ext cx="1436387" cy="54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cartoon of a red dragon&#10;&#10;Description automatically generated">
              <a:extLst>
                <a:ext uri="{FF2B5EF4-FFF2-40B4-BE49-F238E27FC236}">
                  <a16:creationId xmlns:a16="http://schemas.microsoft.com/office/drawing/2014/main" id="{5BE6A64B-5F48-CD21-47CC-B092D3BF6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587" y="2041078"/>
              <a:ext cx="744371" cy="55144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E17CE8-E8BF-7E4C-A677-EFE27F32A797}"/>
                </a:ext>
              </a:extLst>
            </p:cNvPr>
            <p:cNvSpPr/>
            <p:nvPr/>
          </p:nvSpPr>
          <p:spPr>
            <a:xfrm>
              <a:off x="5218238" y="2433917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A048D2-57C6-08DE-3D42-E0FC205B87CD}"/>
                </a:ext>
              </a:extLst>
            </p:cNvPr>
            <p:cNvSpPr/>
            <p:nvPr/>
          </p:nvSpPr>
          <p:spPr>
            <a:xfrm>
              <a:off x="5729672" y="3167872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01DB31-EC94-9CE3-57A6-712C70DD0A04}"/>
                </a:ext>
              </a:extLst>
            </p:cNvPr>
            <p:cNvSpPr/>
            <p:nvPr/>
          </p:nvSpPr>
          <p:spPr>
            <a:xfrm>
              <a:off x="6764338" y="2655218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F146AD-807F-EE09-E124-30B93642D216}"/>
                </a:ext>
              </a:extLst>
            </p:cNvPr>
            <p:cNvSpPr/>
            <p:nvPr/>
          </p:nvSpPr>
          <p:spPr>
            <a:xfrm>
              <a:off x="8083124" y="2273759"/>
              <a:ext cx="216816" cy="2168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7171211-71F3-1B95-470A-27D3E7A1EFE6}"/>
                </a:ext>
              </a:extLst>
            </p:cNvPr>
            <p:cNvCxnSpPr>
              <a:stCxn id="10" idx="5"/>
              <a:endCxn id="11" idx="1"/>
            </p:cNvCxnSpPr>
            <p:nvPr/>
          </p:nvCxnSpPr>
          <p:spPr>
            <a:xfrm>
              <a:off x="5403302" y="2618981"/>
              <a:ext cx="358122" cy="5806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C7F610-5FA9-3FEA-17EF-3C9A8B9A1069}"/>
                </a:ext>
              </a:extLst>
            </p:cNvPr>
            <p:cNvCxnSpPr>
              <a:stCxn id="11" idx="7"/>
              <a:endCxn id="12" idx="3"/>
            </p:cNvCxnSpPr>
            <p:nvPr/>
          </p:nvCxnSpPr>
          <p:spPr>
            <a:xfrm flipV="1">
              <a:off x="5914736" y="2840282"/>
              <a:ext cx="881354" cy="35934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FDAD59-FAD4-AC88-BCD2-F0FD31AC2EA2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 flipV="1">
              <a:off x="6981154" y="2382167"/>
              <a:ext cx="1101970" cy="38145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" name="Picture 2" descr="Pilha de tesouro com diamantes | Vetor Premium">
            <a:extLst>
              <a:ext uri="{FF2B5EF4-FFF2-40B4-BE49-F238E27FC236}">
                <a16:creationId xmlns:a16="http://schemas.microsoft.com/office/drawing/2014/main" id="{DAD6276C-FCF4-247B-4902-6E707D47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047" y="1699138"/>
            <a:ext cx="1436387" cy="54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ilha de tesouro com diamantes | Vetor Premium">
            <a:extLst>
              <a:ext uri="{FF2B5EF4-FFF2-40B4-BE49-F238E27FC236}">
                <a16:creationId xmlns:a16="http://schemas.microsoft.com/office/drawing/2014/main" id="{D3F07078-5AFE-437D-FF9F-86EE239B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91" y="2376435"/>
            <a:ext cx="1436387" cy="54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ilha de tesouro com diamantes | Vetor Premium">
            <a:extLst>
              <a:ext uri="{FF2B5EF4-FFF2-40B4-BE49-F238E27FC236}">
                <a16:creationId xmlns:a16="http://schemas.microsoft.com/office/drawing/2014/main" id="{84013825-28F5-F366-8939-F0921EC85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21" y="1926938"/>
            <a:ext cx="1436387" cy="54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Pilha de tesouro com diamantes | Vetor Premium">
            <a:extLst>
              <a:ext uri="{FF2B5EF4-FFF2-40B4-BE49-F238E27FC236}">
                <a16:creationId xmlns:a16="http://schemas.microsoft.com/office/drawing/2014/main" id="{BEF93F42-4271-D200-1F25-8754DADB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268" y="1513378"/>
            <a:ext cx="1436387" cy="54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cartoon of a red dragon&#10;&#10;Description automatically generated">
            <a:extLst>
              <a:ext uri="{FF2B5EF4-FFF2-40B4-BE49-F238E27FC236}">
                <a16:creationId xmlns:a16="http://schemas.microsoft.com/office/drawing/2014/main" id="{4CCFD1A9-BD44-8291-E548-351C03655E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21" y="1249641"/>
            <a:ext cx="744371" cy="55144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7152625-091D-2E40-AE36-A8286B2D3242}"/>
              </a:ext>
            </a:extLst>
          </p:cNvPr>
          <p:cNvSpPr/>
          <p:nvPr/>
        </p:nvSpPr>
        <p:spPr>
          <a:xfrm>
            <a:off x="7065672" y="1642480"/>
            <a:ext cx="216816" cy="21681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0CD01-E376-085E-737C-A11704850973}"/>
              </a:ext>
            </a:extLst>
          </p:cNvPr>
          <p:cNvSpPr/>
          <p:nvPr/>
        </p:nvSpPr>
        <p:spPr>
          <a:xfrm>
            <a:off x="7577106" y="2376435"/>
            <a:ext cx="216816" cy="21681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2812F8-D01D-8FEB-E993-5CF87B40FAF5}"/>
              </a:ext>
            </a:extLst>
          </p:cNvPr>
          <p:cNvSpPr/>
          <p:nvPr/>
        </p:nvSpPr>
        <p:spPr>
          <a:xfrm>
            <a:off x="8611772" y="1863781"/>
            <a:ext cx="216816" cy="21681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9C5B35-BCC3-EA1D-8BBC-9587C9D81AFD}"/>
              </a:ext>
            </a:extLst>
          </p:cNvPr>
          <p:cNvSpPr/>
          <p:nvPr/>
        </p:nvSpPr>
        <p:spPr>
          <a:xfrm>
            <a:off x="9930558" y="1482322"/>
            <a:ext cx="216816" cy="21681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57AE6C-9B84-7ACF-16A3-AD33577F788E}"/>
              </a:ext>
            </a:extLst>
          </p:cNvPr>
          <p:cNvCxnSpPr>
            <a:stCxn id="23" idx="5"/>
            <a:endCxn id="24" idx="1"/>
          </p:cNvCxnSpPr>
          <p:nvPr/>
        </p:nvCxnSpPr>
        <p:spPr>
          <a:xfrm>
            <a:off x="7250736" y="1827544"/>
            <a:ext cx="358122" cy="580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66F840-A0EE-D942-A3B0-418AAC93D9D8}"/>
              </a:ext>
            </a:extLst>
          </p:cNvPr>
          <p:cNvCxnSpPr>
            <a:stCxn id="24" idx="7"/>
            <a:endCxn id="25" idx="3"/>
          </p:cNvCxnSpPr>
          <p:nvPr/>
        </p:nvCxnSpPr>
        <p:spPr>
          <a:xfrm flipV="1">
            <a:off x="7762170" y="2048845"/>
            <a:ext cx="881354" cy="3593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799470-74D6-E62A-FF54-50CFD1F6CA8C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8828588" y="1590730"/>
            <a:ext cx="1101970" cy="3814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5417CD-82C9-F486-C67F-A84A1C4875EC}"/>
              </a:ext>
            </a:extLst>
          </p:cNvPr>
          <p:cNvCxnSpPr>
            <a:endCxn id="23" idx="6"/>
          </p:cNvCxnSpPr>
          <p:nvPr/>
        </p:nvCxnSpPr>
        <p:spPr>
          <a:xfrm flipH="1">
            <a:off x="7282488" y="1590730"/>
            <a:ext cx="2623473" cy="160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06A4E4-A984-799D-F011-1DCFA2AF73EF}"/>
              </a:ext>
            </a:extLst>
          </p:cNvPr>
          <p:cNvCxnSpPr>
            <a:stCxn id="22" idx="2"/>
            <a:endCxn id="25" idx="2"/>
          </p:cNvCxnSpPr>
          <p:nvPr/>
        </p:nvCxnSpPr>
        <p:spPr>
          <a:xfrm>
            <a:off x="7173207" y="1801083"/>
            <a:ext cx="1438565" cy="171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E05F1E-E533-6EFD-2CFC-D69D29F34A66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 flipH="1">
            <a:off x="7685514" y="1972189"/>
            <a:ext cx="926258" cy="4042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0B9EE5D-0CEF-5C18-04CA-4ADE4A995D23}"/>
              </a:ext>
            </a:extLst>
          </p:cNvPr>
          <p:cNvCxnSpPr>
            <a:stCxn id="24" idx="0"/>
            <a:endCxn id="23" idx="5"/>
          </p:cNvCxnSpPr>
          <p:nvPr/>
        </p:nvCxnSpPr>
        <p:spPr>
          <a:xfrm flipH="1" flipV="1">
            <a:off x="7250736" y="1827544"/>
            <a:ext cx="434778" cy="5488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878B5A-E1AA-4F35-BF0D-20B9AA58414E}"/>
              </a:ext>
            </a:extLst>
          </p:cNvPr>
          <p:cNvCxnSpPr>
            <a:stCxn id="23" idx="5"/>
            <a:endCxn id="26" idx="4"/>
          </p:cNvCxnSpPr>
          <p:nvPr/>
        </p:nvCxnSpPr>
        <p:spPr>
          <a:xfrm flipV="1">
            <a:off x="7250736" y="1699138"/>
            <a:ext cx="2788230" cy="128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D95248-8428-463A-98D3-DA120D4553BF}"/>
              </a:ext>
            </a:extLst>
          </p:cNvPr>
          <p:cNvCxnSpPr>
            <a:endCxn id="24" idx="6"/>
          </p:cNvCxnSpPr>
          <p:nvPr/>
        </p:nvCxnSpPr>
        <p:spPr>
          <a:xfrm flipH="1">
            <a:off x="7793922" y="1699138"/>
            <a:ext cx="2253845" cy="7857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9C3AF4-99D3-95C1-17C9-47D12B1C8C13}"/>
              </a:ext>
            </a:extLst>
          </p:cNvPr>
          <p:cNvSpPr txBox="1"/>
          <p:nvPr/>
        </p:nvSpPr>
        <p:spPr>
          <a:xfrm>
            <a:off x="838200" y="3462812"/>
            <a:ext cx="5509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iterations = number of guesses in each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Sometimes the sampler takes a long time to find a region of high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Higher number of iterations increases our chance of sampling the posterior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But: more iterations = slower model</a:t>
            </a:r>
          </a:p>
        </p:txBody>
      </p:sp>
      <p:pic>
        <p:nvPicPr>
          <p:cNvPr id="43" name="Picture 2" descr="Trace plots of two different MCMC samples">
            <a:extLst>
              <a:ext uri="{FF2B5EF4-FFF2-40B4-BE49-F238E27FC236}">
                <a16:creationId xmlns:a16="http://schemas.microsoft.com/office/drawing/2014/main" id="{F499383F-B5FA-7D2C-B567-99A8AF694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50549"/>
          <a:stretch/>
        </p:blipFill>
        <p:spPr bwMode="auto">
          <a:xfrm>
            <a:off x="6618074" y="5052002"/>
            <a:ext cx="4421027" cy="17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DAF6CBC1-BDF1-7D17-F31A-5FB621A908DC}"/>
              </a:ext>
            </a:extLst>
          </p:cNvPr>
          <p:cNvGrpSpPr/>
          <p:nvPr/>
        </p:nvGrpSpPr>
        <p:grpSpPr>
          <a:xfrm>
            <a:off x="6618075" y="3219970"/>
            <a:ext cx="2090505" cy="1736580"/>
            <a:chOff x="6618075" y="3061941"/>
            <a:chExt cx="2090505" cy="173658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8A79AB6-2967-A4B9-A7E7-E6FD9E06C957}"/>
                </a:ext>
              </a:extLst>
            </p:cNvPr>
            <p:cNvGrpSpPr/>
            <p:nvPr/>
          </p:nvGrpSpPr>
          <p:grpSpPr>
            <a:xfrm>
              <a:off x="6618075" y="3061941"/>
              <a:ext cx="2090505" cy="1736580"/>
              <a:chOff x="6618075" y="3061941"/>
              <a:chExt cx="2090505" cy="1736580"/>
            </a:xfrm>
          </p:grpSpPr>
          <p:pic>
            <p:nvPicPr>
              <p:cNvPr id="45" name="Picture 2" descr="Trace plots of two different MCMC samples">
                <a:extLst>
                  <a:ext uri="{FF2B5EF4-FFF2-40B4-BE49-F238E27FC236}">
                    <a16:creationId xmlns:a16="http://schemas.microsoft.com/office/drawing/2014/main" id="{28BEDE7F-75E9-9124-FFAA-C72480CD11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079" t="2857" r="5909" b="57950"/>
              <a:stretch/>
            </p:blipFill>
            <p:spPr bwMode="auto">
              <a:xfrm>
                <a:off x="8443733" y="3063286"/>
                <a:ext cx="264847" cy="145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Trace plots of two different MCMC samples">
                <a:extLst>
                  <a:ext uri="{FF2B5EF4-FFF2-40B4-BE49-F238E27FC236}">
                    <a16:creationId xmlns:a16="http://schemas.microsoft.com/office/drawing/2014/main" id="{EF21A0EC-98D6-0682-F90A-A4C16151BB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7" r="58148" b="50549"/>
              <a:stretch/>
            </p:blipFill>
            <p:spPr bwMode="auto">
              <a:xfrm>
                <a:off x="6618075" y="3061941"/>
                <a:ext cx="1850304" cy="1736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F8B81CC-F163-478C-036F-1EE626CBE1A5}"/>
                </a:ext>
              </a:extLst>
            </p:cNvPr>
            <p:cNvSpPr/>
            <p:nvPr/>
          </p:nvSpPr>
          <p:spPr>
            <a:xfrm>
              <a:off x="8367823" y="4518723"/>
              <a:ext cx="243949" cy="143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2EBA985-7FCB-A80E-C82D-7A38D62DBAF8}"/>
              </a:ext>
            </a:extLst>
          </p:cNvPr>
          <p:cNvSpPr txBox="1"/>
          <p:nvPr/>
        </p:nvSpPr>
        <p:spPr>
          <a:xfrm>
            <a:off x="8611772" y="6582461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Iteration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0610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6856C-8F65-E8DE-9107-49A8C107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BF23FF-D081-4823-C195-53FCC830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Burn-in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A929B-BDAC-4705-5E04-BC16D1A86710}"/>
              </a:ext>
            </a:extLst>
          </p:cNvPr>
          <p:cNvSpPr txBox="1"/>
          <p:nvPr/>
        </p:nvSpPr>
        <p:spPr>
          <a:xfrm>
            <a:off x="6853348" y="2079687"/>
            <a:ext cx="4500452" cy="268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 guesses are normally far away from the target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first part of the chain is colloquially called “burn-in”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discard these to avoid bias in our estimated posterior distribution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074" name="Picture 2" descr="This picture shows the trace plot (time series) of an MCMC sample, where it is perfectly clear that the first part of the sample has a different distribution and needs to be discarded (burn-in).">
            <a:extLst>
              <a:ext uri="{FF2B5EF4-FFF2-40B4-BE49-F238E27FC236}">
                <a16:creationId xmlns:a16="http://schemas.microsoft.com/office/drawing/2014/main" id="{7786C578-1105-8566-7CB2-AED490B77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3" y="1656483"/>
            <a:ext cx="67151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1137F-0A80-75A9-D9EA-BACE48783220}"/>
              </a:ext>
            </a:extLst>
          </p:cNvPr>
          <p:cNvSpPr txBox="1"/>
          <p:nvPr/>
        </p:nvSpPr>
        <p:spPr>
          <a:xfrm>
            <a:off x="1034999" y="5391448"/>
            <a:ext cx="1012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accent3"/>
                </a:solidFill>
              </a:rPr>
              <a:t>It’s common to discard the first 1000-2000 iterations as a burn-in phase</a:t>
            </a:r>
          </a:p>
        </p:txBody>
      </p:sp>
    </p:spTree>
    <p:extLst>
      <p:ext uri="{BB962C8B-B14F-4D97-AF65-F5344CB8AC3E}">
        <p14:creationId xmlns:p14="http://schemas.microsoft.com/office/powerpoint/2010/main" val="9691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8BED6-B531-7EAF-E326-A5CCC5688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1E147B13-672B-848C-E229-388D70F72F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00EB18F-BB70-33CD-DD41-5ECF42F1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234395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diagnostics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cat sitting next to a computer&#10;&#10;Description automatically generated">
            <a:extLst>
              <a:ext uri="{FF2B5EF4-FFF2-40B4-BE49-F238E27FC236}">
                <a16:creationId xmlns:a16="http://schemas.microsoft.com/office/drawing/2014/main" id="{E3A0229E-9802-9B98-D7F0-24B8FDF76F3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93" y="2391837"/>
            <a:ext cx="3812684" cy="381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69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44A5C-2F36-0AEA-412F-BC688E8F1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E4E02-7CA1-3467-0464-DFDAA9EB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Chain mixing &amp; convergence</a:t>
            </a:r>
            <a:endParaRPr lang="LID4096" dirty="0"/>
          </a:p>
        </p:txBody>
      </p:sp>
      <p:pic>
        <p:nvPicPr>
          <p:cNvPr id="4098" name="Picture 2" descr="$T$">
            <a:extLst>
              <a:ext uri="{FF2B5EF4-FFF2-40B4-BE49-F238E27FC236}">
                <a16:creationId xmlns:a16="http://schemas.microsoft.com/office/drawing/2014/main" id="{AB330643-6EBE-AA9F-5FB7-65315C5D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179" y="2625436"/>
            <a:ext cx="114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736AC-E819-1EB3-F200-EAD8F1B0565D}"/>
              </a:ext>
            </a:extLst>
          </p:cNvPr>
          <p:cNvSpPr txBox="1"/>
          <p:nvPr/>
        </p:nvSpPr>
        <p:spPr>
          <a:xfrm>
            <a:off x="359549" y="1262408"/>
            <a:ext cx="55096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By running multiple chains we can check that they converge on the target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They should be well-mixed = explore the same parameter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use trace plots and R-hat convergence measures to evaluate chain mixing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70CA56-2667-FE59-ABE3-1172D2380AFA}"/>
              </a:ext>
            </a:extLst>
          </p:cNvPr>
          <p:cNvSpPr/>
          <p:nvPr/>
        </p:nvSpPr>
        <p:spPr>
          <a:xfrm>
            <a:off x="6096000" y="1322000"/>
            <a:ext cx="5257800" cy="508883"/>
          </a:xfrm>
          <a:custGeom>
            <a:avLst/>
            <a:gdLst>
              <a:gd name="connsiteX0" fmla="*/ 0 w 5257800"/>
              <a:gd name="connsiteY0" fmla="*/ 84816 h 508883"/>
              <a:gd name="connsiteX1" fmla="*/ 84816 w 5257800"/>
              <a:gd name="connsiteY1" fmla="*/ 0 h 508883"/>
              <a:gd name="connsiteX2" fmla="*/ 720837 w 5257800"/>
              <a:gd name="connsiteY2" fmla="*/ 0 h 508883"/>
              <a:gd name="connsiteX3" fmla="*/ 1305976 w 5257800"/>
              <a:gd name="connsiteY3" fmla="*/ 0 h 508883"/>
              <a:gd name="connsiteX4" fmla="*/ 1941997 w 5257800"/>
              <a:gd name="connsiteY4" fmla="*/ 0 h 508883"/>
              <a:gd name="connsiteX5" fmla="*/ 2628900 w 5257800"/>
              <a:gd name="connsiteY5" fmla="*/ 0 h 508883"/>
              <a:gd name="connsiteX6" fmla="*/ 3163158 w 5257800"/>
              <a:gd name="connsiteY6" fmla="*/ 0 h 508883"/>
              <a:gd name="connsiteX7" fmla="*/ 3900942 w 5257800"/>
              <a:gd name="connsiteY7" fmla="*/ 0 h 508883"/>
              <a:gd name="connsiteX8" fmla="*/ 4435200 w 5257800"/>
              <a:gd name="connsiteY8" fmla="*/ 0 h 508883"/>
              <a:gd name="connsiteX9" fmla="*/ 5172984 w 5257800"/>
              <a:gd name="connsiteY9" fmla="*/ 0 h 508883"/>
              <a:gd name="connsiteX10" fmla="*/ 5257800 w 5257800"/>
              <a:gd name="connsiteY10" fmla="*/ 84816 h 508883"/>
              <a:gd name="connsiteX11" fmla="*/ 5257800 w 5257800"/>
              <a:gd name="connsiteY11" fmla="*/ 424067 h 508883"/>
              <a:gd name="connsiteX12" fmla="*/ 5172984 w 5257800"/>
              <a:gd name="connsiteY12" fmla="*/ 508883 h 508883"/>
              <a:gd name="connsiteX13" fmla="*/ 4435200 w 5257800"/>
              <a:gd name="connsiteY13" fmla="*/ 508883 h 508883"/>
              <a:gd name="connsiteX14" fmla="*/ 3748297 w 5257800"/>
              <a:gd name="connsiteY14" fmla="*/ 508883 h 508883"/>
              <a:gd name="connsiteX15" fmla="*/ 3264921 w 5257800"/>
              <a:gd name="connsiteY15" fmla="*/ 508883 h 508883"/>
              <a:gd name="connsiteX16" fmla="*/ 2679782 w 5257800"/>
              <a:gd name="connsiteY16" fmla="*/ 508883 h 508883"/>
              <a:gd name="connsiteX17" fmla="*/ 1941997 w 5257800"/>
              <a:gd name="connsiteY17" fmla="*/ 508883 h 508883"/>
              <a:gd name="connsiteX18" fmla="*/ 1305976 w 5257800"/>
              <a:gd name="connsiteY18" fmla="*/ 508883 h 508883"/>
              <a:gd name="connsiteX19" fmla="*/ 771719 w 5257800"/>
              <a:gd name="connsiteY19" fmla="*/ 508883 h 508883"/>
              <a:gd name="connsiteX20" fmla="*/ 84816 w 5257800"/>
              <a:gd name="connsiteY20" fmla="*/ 508883 h 508883"/>
              <a:gd name="connsiteX21" fmla="*/ 0 w 5257800"/>
              <a:gd name="connsiteY21" fmla="*/ 424067 h 508883"/>
              <a:gd name="connsiteX22" fmla="*/ 0 w 5257800"/>
              <a:gd name="connsiteY22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257800" h="508883" fill="none" extrusionOk="0">
                <a:moveTo>
                  <a:pt x="0" y="84816"/>
                </a:moveTo>
                <a:cubicBezTo>
                  <a:pt x="1986" y="35636"/>
                  <a:pt x="39403" y="-1043"/>
                  <a:pt x="84816" y="0"/>
                </a:cubicBezTo>
                <a:cubicBezTo>
                  <a:pt x="279971" y="-31241"/>
                  <a:pt x="511557" y="-26601"/>
                  <a:pt x="720837" y="0"/>
                </a:cubicBezTo>
                <a:cubicBezTo>
                  <a:pt x="930117" y="26601"/>
                  <a:pt x="1079770" y="-15308"/>
                  <a:pt x="1305976" y="0"/>
                </a:cubicBezTo>
                <a:cubicBezTo>
                  <a:pt x="1532182" y="15308"/>
                  <a:pt x="1770878" y="7116"/>
                  <a:pt x="1941997" y="0"/>
                </a:cubicBezTo>
                <a:cubicBezTo>
                  <a:pt x="2113116" y="-7116"/>
                  <a:pt x="2442379" y="15320"/>
                  <a:pt x="2628900" y="0"/>
                </a:cubicBezTo>
                <a:cubicBezTo>
                  <a:pt x="2815421" y="-15320"/>
                  <a:pt x="3052217" y="-13289"/>
                  <a:pt x="3163158" y="0"/>
                </a:cubicBezTo>
                <a:cubicBezTo>
                  <a:pt x="3274099" y="13289"/>
                  <a:pt x="3709372" y="12090"/>
                  <a:pt x="3900942" y="0"/>
                </a:cubicBezTo>
                <a:cubicBezTo>
                  <a:pt x="4092512" y="-12090"/>
                  <a:pt x="4232582" y="-13374"/>
                  <a:pt x="4435200" y="0"/>
                </a:cubicBezTo>
                <a:cubicBezTo>
                  <a:pt x="4637818" y="13374"/>
                  <a:pt x="4991994" y="3889"/>
                  <a:pt x="5172984" y="0"/>
                </a:cubicBezTo>
                <a:cubicBezTo>
                  <a:pt x="5231001" y="-2624"/>
                  <a:pt x="5265898" y="46400"/>
                  <a:pt x="5257800" y="84816"/>
                </a:cubicBezTo>
                <a:cubicBezTo>
                  <a:pt x="5253801" y="197952"/>
                  <a:pt x="5264526" y="349547"/>
                  <a:pt x="5257800" y="424067"/>
                </a:cubicBezTo>
                <a:cubicBezTo>
                  <a:pt x="5261666" y="474394"/>
                  <a:pt x="5214094" y="505919"/>
                  <a:pt x="5172984" y="508883"/>
                </a:cubicBezTo>
                <a:cubicBezTo>
                  <a:pt x="4956741" y="513753"/>
                  <a:pt x="4603493" y="533956"/>
                  <a:pt x="4435200" y="508883"/>
                </a:cubicBezTo>
                <a:cubicBezTo>
                  <a:pt x="4266907" y="483810"/>
                  <a:pt x="3970366" y="487679"/>
                  <a:pt x="3748297" y="508883"/>
                </a:cubicBezTo>
                <a:cubicBezTo>
                  <a:pt x="3526228" y="530087"/>
                  <a:pt x="3432452" y="527450"/>
                  <a:pt x="3264921" y="508883"/>
                </a:cubicBezTo>
                <a:cubicBezTo>
                  <a:pt x="3097390" y="490316"/>
                  <a:pt x="2810325" y="493806"/>
                  <a:pt x="2679782" y="508883"/>
                </a:cubicBezTo>
                <a:cubicBezTo>
                  <a:pt x="2549239" y="523960"/>
                  <a:pt x="2278100" y="481943"/>
                  <a:pt x="1941997" y="508883"/>
                </a:cubicBezTo>
                <a:cubicBezTo>
                  <a:pt x="1605895" y="535823"/>
                  <a:pt x="1495648" y="509260"/>
                  <a:pt x="1305976" y="508883"/>
                </a:cubicBezTo>
                <a:cubicBezTo>
                  <a:pt x="1116304" y="508506"/>
                  <a:pt x="985389" y="522518"/>
                  <a:pt x="771719" y="508883"/>
                </a:cubicBezTo>
                <a:cubicBezTo>
                  <a:pt x="558049" y="495248"/>
                  <a:pt x="305519" y="505761"/>
                  <a:pt x="84816" y="508883"/>
                </a:cubicBezTo>
                <a:cubicBezTo>
                  <a:pt x="35958" y="509457"/>
                  <a:pt x="-6408" y="474006"/>
                  <a:pt x="0" y="424067"/>
                </a:cubicBezTo>
                <a:cubicBezTo>
                  <a:pt x="-13289" y="338479"/>
                  <a:pt x="-8359" y="187313"/>
                  <a:pt x="0" y="84816"/>
                </a:cubicBezTo>
                <a:close/>
              </a:path>
              <a:path w="5257800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258156" y="2393"/>
                  <a:pt x="454400" y="-24165"/>
                  <a:pt x="568192" y="0"/>
                </a:cubicBezTo>
                <a:cubicBezTo>
                  <a:pt x="681984" y="24165"/>
                  <a:pt x="885158" y="-5887"/>
                  <a:pt x="1051568" y="0"/>
                </a:cubicBezTo>
                <a:cubicBezTo>
                  <a:pt x="1217978" y="5887"/>
                  <a:pt x="1538067" y="9727"/>
                  <a:pt x="1789352" y="0"/>
                </a:cubicBezTo>
                <a:cubicBezTo>
                  <a:pt x="2040637" y="-9727"/>
                  <a:pt x="2080917" y="21890"/>
                  <a:pt x="2272728" y="0"/>
                </a:cubicBezTo>
                <a:cubicBezTo>
                  <a:pt x="2464539" y="-21890"/>
                  <a:pt x="2640650" y="3808"/>
                  <a:pt x="2959631" y="0"/>
                </a:cubicBezTo>
                <a:cubicBezTo>
                  <a:pt x="3278612" y="-3808"/>
                  <a:pt x="3454001" y="7488"/>
                  <a:pt x="3646534" y="0"/>
                </a:cubicBezTo>
                <a:cubicBezTo>
                  <a:pt x="3839067" y="-7488"/>
                  <a:pt x="3915722" y="-21507"/>
                  <a:pt x="4180791" y="0"/>
                </a:cubicBezTo>
                <a:cubicBezTo>
                  <a:pt x="4445860" y="21507"/>
                  <a:pt x="4823203" y="41532"/>
                  <a:pt x="5172984" y="0"/>
                </a:cubicBezTo>
                <a:cubicBezTo>
                  <a:pt x="5220573" y="-9014"/>
                  <a:pt x="5257262" y="36038"/>
                  <a:pt x="5257800" y="84816"/>
                </a:cubicBezTo>
                <a:cubicBezTo>
                  <a:pt x="5254217" y="183676"/>
                  <a:pt x="5269363" y="256542"/>
                  <a:pt x="5257800" y="424067"/>
                </a:cubicBezTo>
                <a:cubicBezTo>
                  <a:pt x="5262794" y="461510"/>
                  <a:pt x="5218609" y="508562"/>
                  <a:pt x="5172984" y="508883"/>
                </a:cubicBezTo>
                <a:cubicBezTo>
                  <a:pt x="4876116" y="539871"/>
                  <a:pt x="4683817" y="506605"/>
                  <a:pt x="4435200" y="508883"/>
                </a:cubicBezTo>
                <a:cubicBezTo>
                  <a:pt x="4186583" y="511161"/>
                  <a:pt x="3891592" y="475490"/>
                  <a:pt x="3697415" y="508883"/>
                </a:cubicBezTo>
                <a:cubicBezTo>
                  <a:pt x="3503239" y="542276"/>
                  <a:pt x="3293718" y="494210"/>
                  <a:pt x="2959631" y="508883"/>
                </a:cubicBezTo>
                <a:cubicBezTo>
                  <a:pt x="2625544" y="523556"/>
                  <a:pt x="2638303" y="514564"/>
                  <a:pt x="2476255" y="508883"/>
                </a:cubicBezTo>
                <a:cubicBezTo>
                  <a:pt x="2314207" y="503202"/>
                  <a:pt x="2052248" y="476152"/>
                  <a:pt x="1789352" y="508883"/>
                </a:cubicBezTo>
                <a:cubicBezTo>
                  <a:pt x="1526456" y="541614"/>
                  <a:pt x="1261297" y="504616"/>
                  <a:pt x="1051568" y="508883"/>
                </a:cubicBezTo>
                <a:cubicBezTo>
                  <a:pt x="841839" y="513150"/>
                  <a:pt x="370545" y="536262"/>
                  <a:pt x="84816" y="508883"/>
                </a:cubicBezTo>
                <a:cubicBezTo>
                  <a:pt x="33420" y="499131"/>
                  <a:pt x="533" y="477285"/>
                  <a:pt x="0" y="424067"/>
                </a:cubicBezTo>
                <a:cubicBezTo>
                  <a:pt x="-9034" y="299736"/>
                  <a:pt x="-4523" y="225234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Trace plots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7C65EB-11E1-DF56-FB68-E0A5E90FA8A0}"/>
              </a:ext>
            </a:extLst>
          </p:cNvPr>
          <p:cNvSpPr/>
          <p:nvPr/>
        </p:nvSpPr>
        <p:spPr>
          <a:xfrm>
            <a:off x="751384" y="3837767"/>
            <a:ext cx="4956174" cy="508883"/>
          </a:xfrm>
          <a:custGeom>
            <a:avLst/>
            <a:gdLst>
              <a:gd name="connsiteX0" fmla="*/ 0 w 4956174"/>
              <a:gd name="connsiteY0" fmla="*/ 84816 h 508883"/>
              <a:gd name="connsiteX1" fmla="*/ 84816 w 4956174"/>
              <a:gd name="connsiteY1" fmla="*/ 0 h 508883"/>
              <a:gd name="connsiteX2" fmla="*/ 720742 w 4956174"/>
              <a:gd name="connsiteY2" fmla="*/ 0 h 508883"/>
              <a:gd name="connsiteX3" fmla="*/ 1356669 w 4956174"/>
              <a:gd name="connsiteY3" fmla="*/ 0 h 508883"/>
              <a:gd name="connsiteX4" fmla="*/ 1992595 w 4956174"/>
              <a:gd name="connsiteY4" fmla="*/ 0 h 508883"/>
              <a:gd name="connsiteX5" fmla="*/ 2676387 w 4956174"/>
              <a:gd name="connsiteY5" fmla="*/ 0 h 508883"/>
              <a:gd name="connsiteX6" fmla="*/ 3408044 w 4956174"/>
              <a:gd name="connsiteY6" fmla="*/ 0 h 508883"/>
              <a:gd name="connsiteX7" fmla="*/ 3996105 w 4956174"/>
              <a:gd name="connsiteY7" fmla="*/ 0 h 508883"/>
              <a:gd name="connsiteX8" fmla="*/ 4871358 w 4956174"/>
              <a:gd name="connsiteY8" fmla="*/ 0 h 508883"/>
              <a:gd name="connsiteX9" fmla="*/ 4956174 w 4956174"/>
              <a:gd name="connsiteY9" fmla="*/ 84816 h 508883"/>
              <a:gd name="connsiteX10" fmla="*/ 4956174 w 4956174"/>
              <a:gd name="connsiteY10" fmla="*/ 424067 h 508883"/>
              <a:gd name="connsiteX11" fmla="*/ 4871358 w 4956174"/>
              <a:gd name="connsiteY11" fmla="*/ 508883 h 508883"/>
              <a:gd name="connsiteX12" fmla="*/ 4235432 w 4956174"/>
              <a:gd name="connsiteY12" fmla="*/ 508883 h 508883"/>
              <a:gd name="connsiteX13" fmla="*/ 3695236 w 4956174"/>
              <a:gd name="connsiteY13" fmla="*/ 508883 h 508883"/>
              <a:gd name="connsiteX14" fmla="*/ 3155041 w 4956174"/>
              <a:gd name="connsiteY14" fmla="*/ 508883 h 508883"/>
              <a:gd name="connsiteX15" fmla="*/ 2423384 w 4956174"/>
              <a:gd name="connsiteY15" fmla="*/ 508883 h 508883"/>
              <a:gd name="connsiteX16" fmla="*/ 1883188 w 4956174"/>
              <a:gd name="connsiteY16" fmla="*/ 508883 h 508883"/>
              <a:gd name="connsiteX17" fmla="*/ 1247262 w 4956174"/>
              <a:gd name="connsiteY17" fmla="*/ 508883 h 508883"/>
              <a:gd name="connsiteX18" fmla="*/ 84816 w 4956174"/>
              <a:gd name="connsiteY18" fmla="*/ 508883 h 508883"/>
              <a:gd name="connsiteX19" fmla="*/ 0 w 4956174"/>
              <a:gd name="connsiteY19" fmla="*/ 424067 h 508883"/>
              <a:gd name="connsiteX20" fmla="*/ 0 w 4956174"/>
              <a:gd name="connsiteY20" fmla="*/ 84816 h 50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56174" h="508883" fill="none" extrusionOk="0">
                <a:moveTo>
                  <a:pt x="0" y="84816"/>
                </a:moveTo>
                <a:cubicBezTo>
                  <a:pt x="3287" y="38310"/>
                  <a:pt x="40890" y="-2764"/>
                  <a:pt x="84816" y="0"/>
                </a:cubicBezTo>
                <a:cubicBezTo>
                  <a:pt x="361386" y="12545"/>
                  <a:pt x="473969" y="-12073"/>
                  <a:pt x="720742" y="0"/>
                </a:cubicBezTo>
                <a:cubicBezTo>
                  <a:pt x="967515" y="12073"/>
                  <a:pt x="1066101" y="-18332"/>
                  <a:pt x="1356669" y="0"/>
                </a:cubicBezTo>
                <a:cubicBezTo>
                  <a:pt x="1647237" y="18332"/>
                  <a:pt x="1815255" y="-31626"/>
                  <a:pt x="1992595" y="0"/>
                </a:cubicBezTo>
                <a:cubicBezTo>
                  <a:pt x="2169935" y="31626"/>
                  <a:pt x="2364230" y="-6703"/>
                  <a:pt x="2676387" y="0"/>
                </a:cubicBezTo>
                <a:cubicBezTo>
                  <a:pt x="2988544" y="6703"/>
                  <a:pt x="3153988" y="19725"/>
                  <a:pt x="3408044" y="0"/>
                </a:cubicBezTo>
                <a:cubicBezTo>
                  <a:pt x="3662100" y="-19725"/>
                  <a:pt x="3782833" y="-8654"/>
                  <a:pt x="3996105" y="0"/>
                </a:cubicBezTo>
                <a:cubicBezTo>
                  <a:pt x="4209377" y="8654"/>
                  <a:pt x="4557733" y="21634"/>
                  <a:pt x="4871358" y="0"/>
                </a:cubicBezTo>
                <a:cubicBezTo>
                  <a:pt x="4916496" y="-1047"/>
                  <a:pt x="4952197" y="34789"/>
                  <a:pt x="4956174" y="84816"/>
                </a:cubicBezTo>
                <a:cubicBezTo>
                  <a:pt x="4955911" y="250395"/>
                  <a:pt x="4968614" y="344535"/>
                  <a:pt x="4956174" y="424067"/>
                </a:cubicBezTo>
                <a:cubicBezTo>
                  <a:pt x="4959106" y="470172"/>
                  <a:pt x="4920380" y="513037"/>
                  <a:pt x="4871358" y="508883"/>
                </a:cubicBezTo>
                <a:cubicBezTo>
                  <a:pt x="4731151" y="521135"/>
                  <a:pt x="4363697" y="506614"/>
                  <a:pt x="4235432" y="508883"/>
                </a:cubicBezTo>
                <a:cubicBezTo>
                  <a:pt x="4107167" y="511152"/>
                  <a:pt x="3886635" y="491137"/>
                  <a:pt x="3695236" y="508883"/>
                </a:cubicBezTo>
                <a:cubicBezTo>
                  <a:pt x="3503837" y="526629"/>
                  <a:pt x="3265367" y="510378"/>
                  <a:pt x="3155041" y="508883"/>
                </a:cubicBezTo>
                <a:cubicBezTo>
                  <a:pt x="3044715" y="507388"/>
                  <a:pt x="2733306" y="527425"/>
                  <a:pt x="2423384" y="508883"/>
                </a:cubicBezTo>
                <a:cubicBezTo>
                  <a:pt x="2113462" y="490341"/>
                  <a:pt x="2083723" y="485605"/>
                  <a:pt x="1883188" y="508883"/>
                </a:cubicBezTo>
                <a:cubicBezTo>
                  <a:pt x="1682653" y="532161"/>
                  <a:pt x="1537883" y="484796"/>
                  <a:pt x="1247262" y="508883"/>
                </a:cubicBezTo>
                <a:cubicBezTo>
                  <a:pt x="956641" y="532970"/>
                  <a:pt x="333345" y="545782"/>
                  <a:pt x="84816" y="508883"/>
                </a:cubicBezTo>
                <a:cubicBezTo>
                  <a:pt x="48775" y="507216"/>
                  <a:pt x="7279" y="471087"/>
                  <a:pt x="0" y="424067"/>
                </a:cubicBezTo>
                <a:cubicBezTo>
                  <a:pt x="10780" y="300502"/>
                  <a:pt x="7170" y="247505"/>
                  <a:pt x="0" y="84816"/>
                </a:cubicBezTo>
                <a:close/>
              </a:path>
              <a:path w="4956174" h="508883" stroke="0" extrusionOk="0">
                <a:moveTo>
                  <a:pt x="0" y="84816"/>
                </a:moveTo>
                <a:cubicBezTo>
                  <a:pt x="5115" y="41569"/>
                  <a:pt x="39880" y="-4007"/>
                  <a:pt x="84816" y="0"/>
                </a:cubicBezTo>
                <a:cubicBezTo>
                  <a:pt x="301612" y="-368"/>
                  <a:pt x="479554" y="24229"/>
                  <a:pt x="625011" y="0"/>
                </a:cubicBezTo>
                <a:cubicBezTo>
                  <a:pt x="770468" y="-24229"/>
                  <a:pt x="1022929" y="-14405"/>
                  <a:pt x="1165207" y="0"/>
                </a:cubicBezTo>
                <a:cubicBezTo>
                  <a:pt x="1307485" y="14405"/>
                  <a:pt x="1585175" y="-31538"/>
                  <a:pt x="1944729" y="0"/>
                </a:cubicBezTo>
                <a:cubicBezTo>
                  <a:pt x="2304283" y="31538"/>
                  <a:pt x="2226337" y="14434"/>
                  <a:pt x="2484925" y="0"/>
                </a:cubicBezTo>
                <a:cubicBezTo>
                  <a:pt x="2743513" y="-14434"/>
                  <a:pt x="3056523" y="3430"/>
                  <a:pt x="3216582" y="0"/>
                </a:cubicBezTo>
                <a:cubicBezTo>
                  <a:pt x="3376641" y="-3430"/>
                  <a:pt x="3586337" y="-26833"/>
                  <a:pt x="3948239" y="0"/>
                </a:cubicBezTo>
                <a:cubicBezTo>
                  <a:pt x="4310141" y="26833"/>
                  <a:pt x="4443006" y="-36428"/>
                  <a:pt x="4871358" y="0"/>
                </a:cubicBezTo>
                <a:cubicBezTo>
                  <a:pt x="4911274" y="5358"/>
                  <a:pt x="4954169" y="37625"/>
                  <a:pt x="4956174" y="84816"/>
                </a:cubicBezTo>
                <a:cubicBezTo>
                  <a:pt x="4969306" y="219300"/>
                  <a:pt x="4945111" y="270777"/>
                  <a:pt x="4956174" y="424067"/>
                </a:cubicBezTo>
                <a:cubicBezTo>
                  <a:pt x="4954288" y="465253"/>
                  <a:pt x="4919659" y="515631"/>
                  <a:pt x="4871358" y="508883"/>
                </a:cubicBezTo>
                <a:cubicBezTo>
                  <a:pt x="4640477" y="516545"/>
                  <a:pt x="4420889" y="498750"/>
                  <a:pt x="4235432" y="508883"/>
                </a:cubicBezTo>
                <a:cubicBezTo>
                  <a:pt x="4049975" y="519016"/>
                  <a:pt x="3832769" y="522364"/>
                  <a:pt x="3695236" y="508883"/>
                </a:cubicBezTo>
                <a:cubicBezTo>
                  <a:pt x="3557703" y="495402"/>
                  <a:pt x="3178239" y="535093"/>
                  <a:pt x="2915714" y="508883"/>
                </a:cubicBezTo>
                <a:cubicBezTo>
                  <a:pt x="2653189" y="482673"/>
                  <a:pt x="2464286" y="504228"/>
                  <a:pt x="2136191" y="508883"/>
                </a:cubicBezTo>
                <a:cubicBezTo>
                  <a:pt x="1808096" y="513538"/>
                  <a:pt x="1855473" y="507326"/>
                  <a:pt x="1595996" y="508883"/>
                </a:cubicBezTo>
                <a:cubicBezTo>
                  <a:pt x="1336520" y="510440"/>
                  <a:pt x="1131097" y="521160"/>
                  <a:pt x="864339" y="508883"/>
                </a:cubicBezTo>
                <a:cubicBezTo>
                  <a:pt x="597581" y="496606"/>
                  <a:pt x="306623" y="542289"/>
                  <a:pt x="84816" y="508883"/>
                </a:cubicBezTo>
                <a:cubicBezTo>
                  <a:pt x="37326" y="500827"/>
                  <a:pt x="2454" y="462259"/>
                  <a:pt x="0" y="424067"/>
                </a:cubicBezTo>
                <a:cubicBezTo>
                  <a:pt x="-3279" y="265059"/>
                  <a:pt x="7299" y="235006"/>
                  <a:pt x="0" y="8481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190191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R-hat convergence measure</a:t>
            </a:r>
            <a:endParaRPr lang="LID4096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ED20E7-2AFF-2F3D-9756-8E3E1F48B32D}"/>
              </a:ext>
            </a:extLst>
          </p:cNvPr>
          <p:cNvGrpSpPr/>
          <p:nvPr/>
        </p:nvGrpSpPr>
        <p:grpSpPr>
          <a:xfrm>
            <a:off x="6246812" y="1964957"/>
            <a:ext cx="4956175" cy="4763386"/>
            <a:chOff x="6246812" y="1964957"/>
            <a:chExt cx="4956175" cy="4763386"/>
          </a:xfrm>
        </p:grpSpPr>
        <p:pic>
          <p:nvPicPr>
            <p:cNvPr id="8194" name="Picture 2" descr="Example trace plots of three concurrent chains used for model... | Download  Scientific Diagram">
              <a:extLst>
                <a:ext uri="{FF2B5EF4-FFF2-40B4-BE49-F238E27FC236}">
                  <a16:creationId xmlns:a16="http://schemas.microsoft.com/office/drawing/2014/main" id="{8CF480A7-7A16-81CE-A25E-5CEC3F2B62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43"/>
            <a:stretch/>
          </p:blipFill>
          <p:spPr bwMode="auto">
            <a:xfrm>
              <a:off x="6246812" y="1964957"/>
              <a:ext cx="4956175" cy="4763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A0FB8D-5B2B-5286-336B-B287653A41F0}"/>
                </a:ext>
              </a:extLst>
            </p:cNvPr>
            <p:cNvSpPr/>
            <p:nvPr/>
          </p:nvSpPr>
          <p:spPr>
            <a:xfrm>
              <a:off x="7060479" y="4356062"/>
              <a:ext cx="424842" cy="471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CDB51E-FA00-C739-8B6A-2DD4AB42543A}"/>
                </a:ext>
              </a:extLst>
            </p:cNvPr>
            <p:cNvSpPr/>
            <p:nvPr/>
          </p:nvSpPr>
          <p:spPr>
            <a:xfrm>
              <a:off x="7003329" y="2020243"/>
              <a:ext cx="424842" cy="471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43DEE8-DB80-7D21-8A54-8CAC390329EA}"/>
              </a:ext>
            </a:extLst>
          </p:cNvPr>
          <p:cNvSpPr txBox="1"/>
          <p:nvPr/>
        </p:nvSpPr>
        <p:spPr>
          <a:xfrm>
            <a:off x="9897693" y="1907792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Well-mixed</a:t>
            </a:r>
            <a:endParaRPr lang="LID4096" dirty="0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CF303-2C80-A11C-CC69-9C3BB28B93E0}"/>
              </a:ext>
            </a:extLst>
          </p:cNvPr>
          <p:cNvSpPr txBox="1"/>
          <p:nvPr/>
        </p:nvSpPr>
        <p:spPr>
          <a:xfrm>
            <a:off x="9520667" y="4422664"/>
            <a:ext cx="16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Not well-mixed</a:t>
            </a:r>
            <a:endParaRPr lang="LID4096" dirty="0">
              <a:solidFill>
                <a:schemeClr val="accent3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4B38D8-DEF8-7D98-7E5A-9FCFCB058FE2}"/>
              </a:ext>
            </a:extLst>
          </p:cNvPr>
          <p:cNvGrpSpPr/>
          <p:nvPr/>
        </p:nvGrpSpPr>
        <p:grpSpPr>
          <a:xfrm>
            <a:off x="751384" y="4591621"/>
            <a:ext cx="3738410" cy="1114582"/>
            <a:chOff x="417941" y="4950594"/>
            <a:chExt cx="3738410" cy="11145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B1A1CE6-6427-52BF-108A-A9EA62358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889"/>
            <a:stretch/>
          </p:blipFill>
          <p:spPr>
            <a:xfrm>
              <a:off x="417941" y="4950595"/>
              <a:ext cx="2750562" cy="111458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BF5BA4-8B41-2006-3F7A-1B6D8246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7969" r="-512"/>
            <a:stretch/>
          </p:blipFill>
          <p:spPr>
            <a:xfrm>
              <a:off x="3114360" y="4950594"/>
              <a:ext cx="1041991" cy="1114581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168E77-4C56-9264-6682-1207EC304CE0}"/>
              </a:ext>
            </a:extLst>
          </p:cNvPr>
          <p:cNvSpPr txBox="1"/>
          <p:nvPr/>
        </p:nvSpPr>
        <p:spPr>
          <a:xfrm>
            <a:off x="655691" y="5951173"/>
            <a:ext cx="430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higher convergence, R-hat tends to 1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3F6A01-9CCC-7988-56AB-CFA693E0022D}"/>
              </a:ext>
            </a:extLst>
          </p:cNvPr>
          <p:cNvSpPr txBox="1"/>
          <p:nvPr/>
        </p:nvSpPr>
        <p:spPr>
          <a:xfrm>
            <a:off x="1117978" y="6269870"/>
            <a:ext cx="384408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ONLY AN INDICATOR NOT A TEST!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20130A-C907-C17A-A2E6-D40746B1B043}"/>
              </a:ext>
            </a:extLst>
          </p:cNvPr>
          <p:cNvSpPr/>
          <p:nvPr/>
        </p:nvSpPr>
        <p:spPr>
          <a:xfrm>
            <a:off x="3458436" y="4667693"/>
            <a:ext cx="593397" cy="103850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57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/>
      <p:bldP spid="19" grpId="0"/>
      <p:bldP spid="21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39ED-E3DD-0B4C-0D93-F875949C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Probability is counting</a:t>
            </a:r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FD776D-093C-12C5-C192-405C2BE917E6}"/>
              </a:ext>
            </a:extLst>
          </p:cNvPr>
          <p:cNvSpPr/>
          <p:nvPr/>
        </p:nvSpPr>
        <p:spPr>
          <a:xfrm>
            <a:off x="791570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B96E5A-6758-3677-005D-65F0DA589A4A}"/>
              </a:ext>
            </a:extLst>
          </p:cNvPr>
          <p:cNvSpPr/>
          <p:nvPr/>
        </p:nvSpPr>
        <p:spPr>
          <a:xfrm>
            <a:off x="1298812" y="1344304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69AEC1-15A5-8BEB-E13E-96BC70DA6A4A}"/>
              </a:ext>
            </a:extLst>
          </p:cNvPr>
          <p:cNvSpPr/>
          <p:nvPr/>
        </p:nvSpPr>
        <p:spPr>
          <a:xfrm>
            <a:off x="1806054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0DC9A-A619-8B2D-B581-BA1AF5823C44}"/>
              </a:ext>
            </a:extLst>
          </p:cNvPr>
          <p:cNvSpPr txBox="1"/>
          <p:nvPr/>
        </p:nvSpPr>
        <p:spPr>
          <a:xfrm>
            <a:off x="2313296" y="1344304"/>
            <a:ext cx="23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observed W, L, W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B4A82-1619-6AD8-5227-F7601DEA4EDC}"/>
              </a:ext>
            </a:extLst>
          </p:cNvPr>
          <p:cNvSpPr txBox="1"/>
          <p:nvPr/>
        </p:nvSpPr>
        <p:spPr>
          <a:xfrm>
            <a:off x="684663" y="2142433"/>
            <a:ext cx="502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How plausible are different proportions of water?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0F2F5-9023-E1CA-54E9-BE13FAB5A162}"/>
              </a:ext>
            </a:extLst>
          </p:cNvPr>
          <p:cNvSpPr txBox="1"/>
          <p:nvPr/>
        </p:nvSpPr>
        <p:spPr>
          <a:xfrm>
            <a:off x="684663" y="2836031"/>
            <a:ext cx="307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Possible proportions of water</a:t>
            </a:r>
            <a:endParaRPr lang="LID4096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6ADFB4-55B1-A411-2261-AE272412A8BF}"/>
              </a:ext>
            </a:extLst>
          </p:cNvPr>
          <p:cNvSpPr txBox="1"/>
          <p:nvPr/>
        </p:nvSpPr>
        <p:spPr>
          <a:xfrm>
            <a:off x="7089081" y="1205804"/>
            <a:ext cx="471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Possible ways of seeing W, L, W with a 25% water D4 globe</a:t>
            </a:r>
            <a:endParaRPr lang="LID4096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740AEE5-66E8-59BE-5831-F9CC6517DC0B}"/>
              </a:ext>
            </a:extLst>
          </p:cNvPr>
          <p:cNvSpPr/>
          <p:nvPr/>
        </p:nvSpPr>
        <p:spPr>
          <a:xfrm>
            <a:off x="7686770" y="2142432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B6AA24-1604-4B0B-8400-D62A17E08898}"/>
              </a:ext>
            </a:extLst>
          </p:cNvPr>
          <p:cNvSpPr/>
          <p:nvPr/>
        </p:nvSpPr>
        <p:spPr>
          <a:xfrm>
            <a:off x="8737650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F48854-C14F-47DC-8349-2C9F8B06D63D}"/>
              </a:ext>
            </a:extLst>
          </p:cNvPr>
          <p:cNvSpPr/>
          <p:nvPr/>
        </p:nvSpPr>
        <p:spPr>
          <a:xfrm>
            <a:off x="9788530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7B0DF-1CF6-F4E8-E2E4-3407ADEA2E9C}"/>
              </a:ext>
            </a:extLst>
          </p:cNvPr>
          <p:cNvSpPr/>
          <p:nvPr/>
        </p:nvSpPr>
        <p:spPr>
          <a:xfrm>
            <a:off x="10839409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7401E0-02CC-E122-7A77-1FFE784F9844}"/>
              </a:ext>
            </a:extLst>
          </p:cNvPr>
          <p:cNvSpPr/>
          <p:nvPr/>
        </p:nvSpPr>
        <p:spPr>
          <a:xfrm>
            <a:off x="7120390" y="2955210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63D35CE-51B9-036B-03F1-31C33DF25709}"/>
              </a:ext>
            </a:extLst>
          </p:cNvPr>
          <p:cNvSpPr/>
          <p:nvPr/>
        </p:nvSpPr>
        <p:spPr>
          <a:xfrm>
            <a:off x="7497976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3AF109-1C9B-01EF-4D7F-8C8D98FD2F59}"/>
              </a:ext>
            </a:extLst>
          </p:cNvPr>
          <p:cNvSpPr/>
          <p:nvPr/>
        </p:nvSpPr>
        <p:spPr>
          <a:xfrm>
            <a:off x="7875562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92B01E3-B8A4-D8EB-207A-BEFDAE40C4CB}"/>
              </a:ext>
            </a:extLst>
          </p:cNvPr>
          <p:cNvSpPr/>
          <p:nvPr/>
        </p:nvSpPr>
        <p:spPr>
          <a:xfrm>
            <a:off x="8253148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A2E24AA-42C5-BCB5-B966-C4AEC5840BC1}"/>
              </a:ext>
            </a:extLst>
          </p:cNvPr>
          <p:cNvSpPr/>
          <p:nvPr/>
        </p:nvSpPr>
        <p:spPr>
          <a:xfrm>
            <a:off x="5617998" y="3996913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5829841-2141-C47B-B855-FD700981FB6D}"/>
              </a:ext>
            </a:extLst>
          </p:cNvPr>
          <p:cNvSpPr/>
          <p:nvPr/>
        </p:nvSpPr>
        <p:spPr>
          <a:xfrm>
            <a:off x="5886403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5B9668A-FD43-B7DB-6E11-CA1E3C866198}"/>
              </a:ext>
            </a:extLst>
          </p:cNvPr>
          <p:cNvSpPr/>
          <p:nvPr/>
        </p:nvSpPr>
        <p:spPr>
          <a:xfrm>
            <a:off x="6154808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685AA5F-DB72-CFE4-F908-6576B0D3CCF2}"/>
              </a:ext>
            </a:extLst>
          </p:cNvPr>
          <p:cNvSpPr/>
          <p:nvPr/>
        </p:nvSpPr>
        <p:spPr>
          <a:xfrm>
            <a:off x="6423213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1EB06E2-6777-62AC-F36B-DAFE2286972B}"/>
              </a:ext>
            </a:extLst>
          </p:cNvPr>
          <p:cNvSpPr/>
          <p:nvPr/>
        </p:nvSpPr>
        <p:spPr>
          <a:xfrm>
            <a:off x="6753415" y="3996913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71DED46-2E1D-0A3D-E404-7C6D0D60C4E4}"/>
              </a:ext>
            </a:extLst>
          </p:cNvPr>
          <p:cNvSpPr/>
          <p:nvPr/>
        </p:nvSpPr>
        <p:spPr>
          <a:xfrm>
            <a:off x="7021820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A9324DB-2722-6B9C-56DD-67D83D360BE5}"/>
              </a:ext>
            </a:extLst>
          </p:cNvPr>
          <p:cNvSpPr/>
          <p:nvPr/>
        </p:nvSpPr>
        <p:spPr>
          <a:xfrm>
            <a:off x="7290225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BA62178-5526-D743-B4B9-7AE89D3075C8}"/>
              </a:ext>
            </a:extLst>
          </p:cNvPr>
          <p:cNvSpPr/>
          <p:nvPr/>
        </p:nvSpPr>
        <p:spPr>
          <a:xfrm>
            <a:off x="7558630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4B6DA0-E86B-B0A3-E2CA-20D3D5D149AF}"/>
              </a:ext>
            </a:extLst>
          </p:cNvPr>
          <p:cNvSpPr/>
          <p:nvPr/>
        </p:nvSpPr>
        <p:spPr>
          <a:xfrm>
            <a:off x="7888832" y="3996913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406B4D7-4B28-A936-7B47-949FE73EC5A4}"/>
              </a:ext>
            </a:extLst>
          </p:cNvPr>
          <p:cNvSpPr/>
          <p:nvPr/>
        </p:nvSpPr>
        <p:spPr>
          <a:xfrm>
            <a:off x="8157237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7B64FE3-7217-0F50-7B53-572713389349}"/>
              </a:ext>
            </a:extLst>
          </p:cNvPr>
          <p:cNvSpPr/>
          <p:nvPr/>
        </p:nvSpPr>
        <p:spPr>
          <a:xfrm>
            <a:off x="8425642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345DC45-C61B-B9AE-03CA-2998368298A0}"/>
              </a:ext>
            </a:extLst>
          </p:cNvPr>
          <p:cNvSpPr/>
          <p:nvPr/>
        </p:nvSpPr>
        <p:spPr>
          <a:xfrm>
            <a:off x="8694047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43A0C62-ED43-9F33-68AB-50C93587CCFA}"/>
              </a:ext>
            </a:extLst>
          </p:cNvPr>
          <p:cNvSpPr/>
          <p:nvPr/>
        </p:nvSpPr>
        <p:spPr>
          <a:xfrm>
            <a:off x="9024250" y="3996912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40D17E2-F194-EE19-3986-10F2C5CB6221}"/>
              </a:ext>
            </a:extLst>
          </p:cNvPr>
          <p:cNvSpPr/>
          <p:nvPr/>
        </p:nvSpPr>
        <p:spPr>
          <a:xfrm>
            <a:off x="9292655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61C46FF-7A3B-A6FC-828F-2D74E94F14F5}"/>
              </a:ext>
            </a:extLst>
          </p:cNvPr>
          <p:cNvSpPr/>
          <p:nvPr/>
        </p:nvSpPr>
        <p:spPr>
          <a:xfrm>
            <a:off x="9561060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99151F-5689-BEC0-94BA-F2C7A3408F1C}"/>
              </a:ext>
            </a:extLst>
          </p:cNvPr>
          <p:cNvSpPr/>
          <p:nvPr/>
        </p:nvSpPr>
        <p:spPr>
          <a:xfrm>
            <a:off x="9829465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A592CEE-E99D-28BF-B0C6-612C5D87E1E7}"/>
              </a:ext>
            </a:extLst>
          </p:cNvPr>
          <p:cNvCxnSpPr>
            <a:cxnSpLocks/>
            <a:stCxn id="41" idx="4"/>
            <a:endCxn id="46" idx="7"/>
          </p:cNvCxnSpPr>
          <p:nvPr/>
        </p:nvCxnSpPr>
        <p:spPr>
          <a:xfrm flipH="1">
            <a:off x="7289290" y="2340311"/>
            <a:ext cx="496420" cy="6438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F78883A-9D60-5486-2703-006037574430}"/>
              </a:ext>
            </a:extLst>
          </p:cNvPr>
          <p:cNvCxnSpPr>
            <a:stCxn id="41" idx="4"/>
            <a:endCxn id="47" idx="0"/>
          </p:cNvCxnSpPr>
          <p:nvPr/>
        </p:nvCxnSpPr>
        <p:spPr>
          <a:xfrm flipH="1">
            <a:off x="7596916" y="2340311"/>
            <a:ext cx="188794" cy="614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47A4EE9-F84F-DB1C-CAE8-B590437760CC}"/>
              </a:ext>
            </a:extLst>
          </p:cNvPr>
          <p:cNvCxnSpPr>
            <a:stCxn id="41" idx="4"/>
            <a:endCxn id="48" idx="0"/>
          </p:cNvCxnSpPr>
          <p:nvPr/>
        </p:nvCxnSpPr>
        <p:spPr>
          <a:xfrm>
            <a:off x="7785710" y="2340311"/>
            <a:ext cx="188792" cy="614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CBE8431-DA3F-7710-C261-92B848180DA5}"/>
              </a:ext>
            </a:extLst>
          </p:cNvPr>
          <p:cNvCxnSpPr>
            <a:cxnSpLocks/>
            <a:stCxn id="41" idx="4"/>
            <a:endCxn id="49" idx="1"/>
          </p:cNvCxnSpPr>
          <p:nvPr/>
        </p:nvCxnSpPr>
        <p:spPr>
          <a:xfrm>
            <a:off x="7785710" y="2340311"/>
            <a:ext cx="496417" cy="6438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3BEA793-A2AB-620E-74AD-CA547E1028F2}"/>
              </a:ext>
            </a:extLst>
          </p:cNvPr>
          <p:cNvCxnSpPr>
            <a:cxnSpLocks/>
            <a:stCxn id="46" idx="4"/>
            <a:endCxn id="51" idx="0"/>
          </p:cNvCxnSpPr>
          <p:nvPr/>
        </p:nvCxnSpPr>
        <p:spPr>
          <a:xfrm flipH="1">
            <a:off x="5716938" y="3153089"/>
            <a:ext cx="1502392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22B3DDA-31C9-EB69-B5C4-752C988C0CA5}"/>
              </a:ext>
            </a:extLst>
          </p:cNvPr>
          <p:cNvCxnSpPr>
            <a:cxnSpLocks/>
            <a:stCxn id="46" idx="4"/>
            <a:endCxn id="52" idx="0"/>
          </p:cNvCxnSpPr>
          <p:nvPr/>
        </p:nvCxnSpPr>
        <p:spPr>
          <a:xfrm flipH="1">
            <a:off x="5985343" y="3153089"/>
            <a:ext cx="1233987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9D8D56A-9680-2A18-A2E0-C6BA1843DC23}"/>
              </a:ext>
            </a:extLst>
          </p:cNvPr>
          <p:cNvCxnSpPr>
            <a:cxnSpLocks/>
            <a:stCxn id="46" idx="4"/>
            <a:endCxn id="53" idx="0"/>
          </p:cNvCxnSpPr>
          <p:nvPr/>
        </p:nvCxnSpPr>
        <p:spPr>
          <a:xfrm flipH="1">
            <a:off x="6253748" y="3153089"/>
            <a:ext cx="965582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D5E064E-675A-5CA2-2DBC-5F00BD4EA9A5}"/>
              </a:ext>
            </a:extLst>
          </p:cNvPr>
          <p:cNvCxnSpPr>
            <a:stCxn id="46" idx="4"/>
            <a:endCxn id="54" idx="0"/>
          </p:cNvCxnSpPr>
          <p:nvPr/>
        </p:nvCxnSpPr>
        <p:spPr>
          <a:xfrm flipH="1">
            <a:off x="6522153" y="3153089"/>
            <a:ext cx="697177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B54B098-359B-DA8C-A98F-281D62CD7F72}"/>
              </a:ext>
            </a:extLst>
          </p:cNvPr>
          <p:cNvCxnSpPr>
            <a:stCxn id="47" idx="4"/>
            <a:endCxn id="58" idx="0"/>
          </p:cNvCxnSpPr>
          <p:nvPr/>
        </p:nvCxnSpPr>
        <p:spPr>
          <a:xfrm flipH="1">
            <a:off x="6852355" y="3153089"/>
            <a:ext cx="744561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C573A7A-722C-4E10-5D78-B4BDD0395FA9}"/>
              </a:ext>
            </a:extLst>
          </p:cNvPr>
          <p:cNvCxnSpPr>
            <a:stCxn id="47" idx="4"/>
            <a:endCxn id="59" idx="0"/>
          </p:cNvCxnSpPr>
          <p:nvPr/>
        </p:nvCxnSpPr>
        <p:spPr>
          <a:xfrm flipH="1">
            <a:off x="7120760" y="3153089"/>
            <a:ext cx="476156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61BBCFF-732E-C15D-A101-37D20E8EFC2C}"/>
              </a:ext>
            </a:extLst>
          </p:cNvPr>
          <p:cNvCxnSpPr>
            <a:stCxn id="47" idx="4"/>
            <a:endCxn id="60" idx="0"/>
          </p:cNvCxnSpPr>
          <p:nvPr/>
        </p:nvCxnSpPr>
        <p:spPr>
          <a:xfrm flipH="1">
            <a:off x="7389165" y="3153089"/>
            <a:ext cx="207751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8CDAA12-ED40-50D8-B393-C59D3EF90128}"/>
              </a:ext>
            </a:extLst>
          </p:cNvPr>
          <p:cNvCxnSpPr>
            <a:stCxn id="47" idx="4"/>
            <a:endCxn id="61" idx="0"/>
          </p:cNvCxnSpPr>
          <p:nvPr/>
        </p:nvCxnSpPr>
        <p:spPr>
          <a:xfrm>
            <a:off x="7596916" y="3153089"/>
            <a:ext cx="60654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A9C260-3073-E574-8494-C05CD232BD6A}"/>
              </a:ext>
            </a:extLst>
          </p:cNvPr>
          <p:cNvCxnSpPr>
            <a:stCxn id="48" idx="4"/>
            <a:endCxn id="63" idx="0"/>
          </p:cNvCxnSpPr>
          <p:nvPr/>
        </p:nvCxnSpPr>
        <p:spPr>
          <a:xfrm>
            <a:off x="7974502" y="3153089"/>
            <a:ext cx="13270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1F230CA-8B61-5523-04DD-00B70E08E4E7}"/>
              </a:ext>
            </a:extLst>
          </p:cNvPr>
          <p:cNvCxnSpPr>
            <a:stCxn id="48" idx="4"/>
            <a:endCxn id="64" idx="0"/>
          </p:cNvCxnSpPr>
          <p:nvPr/>
        </p:nvCxnSpPr>
        <p:spPr>
          <a:xfrm>
            <a:off x="7974502" y="3153089"/>
            <a:ext cx="281675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143E894-6A49-E03F-B81D-DBDF3524DBD8}"/>
              </a:ext>
            </a:extLst>
          </p:cNvPr>
          <p:cNvCxnSpPr>
            <a:stCxn id="48" idx="4"/>
            <a:endCxn id="65" idx="0"/>
          </p:cNvCxnSpPr>
          <p:nvPr/>
        </p:nvCxnSpPr>
        <p:spPr>
          <a:xfrm>
            <a:off x="7974502" y="3153089"/>
            <a:ext cx="550080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1F074A8-DD01-660A-F3FE-67C015312E44}"/>
              </a:ext>
            </a:extLst>
          </p:cNvPr>
          <p:cNvCxnSpPr>
            <a:stCxn id="48" idx="4"/>
            <a:endCxn id="66" idx="0"/>
          </p:cNvCxnSpPr>
          <p:nvPr/>
        </p:nvCxnSpPr>
        <p:spPr>
          <a:xfrm>
            <a:off x="7974502" y="3153089"/>
            <a:ext cx="818485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8B95B04-996C-D58F-325C-BD5DCFE4112F}"/>
              </a:ext>
            </a:extLst>
          </p:cNvPr>
          <p:cNvCxnSpPr>
            <a:stCxn id="49" idx="4"/>
            <a:endCxn id="68" idx="0"/>
          </p:cNvCxnSpPr>
          <p:nvPr/>
        </p:nvCxnSpPr>
        <p:spPr>
          <a:xfrm>
            <a:off x="8352088" y="3153089"/>
            <a:ext cx="771102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48A3149-F890-ECB1-90ED-D84BEE6507F5}"/>
              </a:ext>
            </a:extLst>
          </p:cNvPr>
          <p:cNvCxnSpPr>
            <a:stCxn id="49" idx="4"/>
            <a:endCxn id="69" idx="0"/>
          </p:cNvCxnSpPr>
          <p:nvPr/>
        </p:nvCxnSpPr>
        <p:spPr>
          <a:xfrm>
            <a:off x="8352088" y="3153089"/>
            <a:ext cx="1039507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4B36273-9AB7-17CB-3A2A-3C1933249312}"/>
              </a:ext>
            </a:extLst>
          </p:cNvPr>
          <p:cNvCxnSpPr>
            <a:stCxn id="49" idx="4"/>
            <a:endCxn id="70" idx="0"/>
          </p:cNvCxnSpPr>
          <p:nvPr/>
        </p:nvCxnSpPr>
        <p:spPr>
          <a:xfrm>
            <a:off x="8352088" y="3153089"/>
            <a:ext cx="1307912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30E9F09-6FAC-61A5-1353-E1D4F7B2D6D2}"/>
              </a:ext>
            </a:extLst>
          </p:cNvPr>
          <p:cNvCxnSpPr>
            <a:stCxn id="49" idx="4"/>
            <a:endCxn id="71" idx="0"/>
          </p:cNvCxnSpPr>
          <p:nvPr/>
        </p:nvCxnSpPr>
        <p:spPr>
          <a:xfrm>
            <a:off x="8352088" y="3153089"/>
            <a:ext cx="1576317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5A1F5D1-3EE2-DC97-B1B7-58DDB3DFFA69}"/>
              </a:ext>
            </a:extLst>
          </p:cNvPr>
          <p:cNvSpPr/>
          <p:nvPr/>
        </p:nvSpPr>
        <p:spPr>
          <a:xfrm>
            <a:off x="1291183" y="4076448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0D0AA89-81C5-C75C-CEB5-32D743934D87}"/>
              </a:ext>
            </a:extLst>
          </p:cNvPr>
          <p:cNvSpPr/>
          <p:nvPr/>
        </p:nvSpPr>
        <p:spPr>
          <a:xfrm>
            <a:off x="1798425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46C4704-D539-F3AD-FF52-58565D70BC97}"/>
              </a:ext>
            </a:extLst>
          </p:cNvPr>
          <p:cNvSpPr/>
          <p:nvPr/>
        </p:nvSpPr>
        <p:spPr>
          <a:xfrm>
            <a:off x="2305667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13E125D-4F0A-017F-CD4C-F938307DCD45}"/>
              </a:ext>
            </a:extLst>
          </p:cNvPr>
          <p:cNvSpPr/>
          <p:nvPr/>
        </p:nvSpPr>
        <p:spPr>
          <a:xfrm>
            <a:off x="2812909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4392A56-BC88-0FE0-F728-01EA167AF362}"/>
              </a:ext>
            </a:extLst>
          </p:cNvPr>
          <p:cNvSpPr/>
          <p:nvPr/>
        </p:nvSpPr>
        <p:spPr>
          <a:xfrm>
            <a:off x="1291183" y="472389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94386CA-D5AA-D31B-CF19-FC8C454C6797}"/>
              </a:ext>
            </a:extLst>
          </p:cNvPr>
          <p:cNvSpPr/>
          <p:nvPr/>
        </p:nvSpPr>
        <p:spPr>
          <a:xfrm>
            <a:off x="1798425" y="472389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3D4138F-6842-EE3B-CFDF-C7DD59A6E258}"/>
              </a:ext>
            </a:extLst>
          </p:cNvPr>
          <p:cNvSpPr/>
          <p:nvPr/>
        </p:nvSpPr>
        <p:spPr>
          <a:xfrm>
            <a:off x="2305667" y="4723896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34C3F18-92D2-B19E-C256-17AE3385B114}"/>
              </a:ext>
            </a:extLst>
          </p:cNvPr>
          <p:cNvSpPr/>
          <p:nvPr/>
        </p:nvSpPr>
        <p:spPr>
          <a:xfrm>
            <a:off x="2812909" y="4723896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3874558-0ADD-C290-D011-B9E1FE53510A}"/>
              </a:ext>
            </a:extLst>
          </p:cNvPr>
          <p:cNvSpPr/>
          <p:nvPr/>
        </p:nvSpPr>
        <p:spPr>
          <a:xfrm>
            <a:off x="1291183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207FDD68-9048-EA4E-EC04-CF8D4713FEF1}"/>
              </a:ext>
            </a:extLst>
          </p:cNvPr>
          <p:cNvSpPr/>
          <p:nvPr/>
        </p:nvSpPr>
        <p:spPr>
          <a:xfrm>
            <a:off x="1798425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01940A2-D5DA-79C1-916E-2B5C6DAED575}"/>
              </a:ext>
            </a:extLst>
          </p:cNvPr>
          <p:cNvSpPr/>
          <p:nvPr/>
        </p:nvSpPr>
        <p:spPr>
          <a:xfrm>
            <a:off x="2305667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75482E61-AB9F-1095-6513-29ECE2144DBE}"/>
              </a:ext>
            </a:extLst>
          </p:cNvPr>
          <p:cNvSpPr/>
          <p:nvPr/>
        </p:nvSpPr>
        <p:spPr>
          <a:xfrm>
            <a:off x="2812909" y="5371344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64FD05-9DE4-ACE5-21B2-68A9BD86F5DF}"/>
              </a:ext>
            </a:extLst>
          </p:cNvPr>
          <p:cNvSpPr/>
          <p:nvPr/>
        </p:nvSpPr>
        <p:spPr>
          <a:xfrm>
            <a:off x="1302133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B5E62E2-B684-CE4C-119E-FBCA29F30B09}"/>
              </a:ext>
            </a:extLst>
          </p:cNvPr>
          <p:cNvSpPr/>
          <p:nvPr/>
        </p:nvSpPr>
        <p:spPr>
          <a:xfrm>
            <a:off x="1809375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0C3111B-0443-A217-24F8-4064B23D55AD}"/>
              </a:ext>
            </a:extLst>
          </p:cNvPr>
          <p:cNvSpPr/>
          <p:nvPr/>
        </p:nvSpPr>
        <p:spPr>
          <a:xfrm>
            <a:off x="2316617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1F4DFF1-7C80-267E-1F64-F33B9CBE1530}"/>
              </a:ext>
            </a:extLst>
          </p:cNvPr>
          <p:cNvSpPr/>
          <p:nvPr/>
        </p:nvSpPr>
        <p:spPr>
          <a:xfrm>
            <a:off x="2823859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C94C412-EC40-37FE-D17F-3CC9CDD96667}"/>
              </a:ext>
            </a:extLst>
          </p:cNvPr>
          <p:cNvSpPr txBox="1"/>
          <p:nvPr/>
        </p:nvSpPr>
        <p:spPr>
          <a:xfrm>
            <a:off x="740521" y="334772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1.</a:t>
            </a:r>
            <a:endParaRPr lang="LID4096" sz="28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F98B33F-BBF5-1E10-A8CC-7A31DFE90935}"/>
              </a:ext>
            </a:extLst>
          </p:cNvPr>
          <p:cNvSpPr txBox="1"/>
          <p:nvPr/>
        </p:nvSpPr>
        <p:spPr>
          <a:xfrm>
            <a:off x="740521" y="3994269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2.</a:t>
            </a:r>
            <a:endParaRPr lang="LID4096" sz="28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769F7E0-E85D-EF7B-41DA-02578B37855A}"/>
              </a:ext>
            </a:extLst>
          </p:cNvPr>
          <p:cNvSpPr txBox="1"/>
          <p:nvPr/>
        </p:nvSpPr>
        <p:spPr>
          <a:xfrm>
            <a:off x="740521" y="464116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3.</a:t>
            </a:r>
            <a:endParaRPr lang="LID4096" sz="2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B3F3219-007E-90FF-EAD1-4204DAE3412D}"/>
              </a:ext>
            </a:extLst>
          </p:cNvPr>
          <p:cNvSpPr txBox="1"/>
          <p:nvPr/>
        </p:nvSpPr>
        <p:spPr>
          <a:xfrm>
            <a:off x="740521" y="5287883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4.</a:t>
            </a:r>
            <a:endParaRPr lang="LID4096" sz="28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FBC6235-F0FC-F4F7-E3B7-080904E346AF}"/>
              </a:ext>
            </a:extLst>
          </p:cNvPr>
          <p:cNvSpPr txBox="1"/>
          <p:nvPr/>
        </p:nvSpPr>
        <p:spPr>
          <a:xfrm>
            <a:off x="740521" y="5934604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5.</a:t>
            </a:r>
            <a:endParaRPr lang="LID4096" sz="280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560A4F0-25B4-5E6D-8A01-61D025F26A48}"/>
              </a:ext>
            </a:extLst>
          </p:cNvPr>
          <p:cNvGrpSpPr/>
          <p:nvPr/>
        </p:nvGrpSpPr>
        <p:grpSpPr>
          <a:xfrm>
            <a:off x="1291183" y="3429000"/>
            <a:ext cx="1876568" cy="354842"/>
            <a:chOff x="1146412" y="3251579"/>
            <a:chExt cx="1876568" cy="354842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8742AD-DB1E-AB46-6F1D-B2A8B8721E55}"/>
                </a:ext>
              </a:extLst>
            </p:cNvPr>
            <p:cNvSpPr/>
            <p:nvPr/>
          </p:nvSpPr>
          <p:spPr>
            <a:xfrm>
              <a:off x="1146412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EB89CBB-4F8A-A792-FBB6-DE71CEC06DEE}"/>
                </a:ext>
              </a:extLst>
            </p:cNvPr>
            <p:cNvSpPr/>
            <p:nvPr/>
          </p:nvSpPr>
          <p:spPr>
            <a:xfrm>
              <a:off x="1653654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5A2DC95-F17D-77C5-27CB-16891004E38F}"/>
                </a:ext>
              </a:extLst>
            </p:cNvPr>
            <p:cNvSpPr/>
            <p:nvPr/>
          </p:nvSpPr>
          <p:spPr>
            <a:xfrm>
              <a:off x="2160896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ED7AE55-3EBB-DD4C-8297-1C561B7A8614}"/>
                </a:ext>
              </a:extLst>
            </p:cNvPr>
            <p:cNvSpPr/>
            <p:nvPr/>
          </p:nvSpPr>
          <p:spPr>
            <a:xfrm>
              <a:off x="2668138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63683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 animBg="1"/>
      <p:bldP spid="70" grpId="0" animBg="1"/>
      <p:bldP spid="71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/>
      <p:bldP spid="135" grpId="0"/>
      <p:bldP spid="136" grpId="0"/>
      <p:bldP spid="137" grpId="0"/>
      <p:bldP spid="13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65423-1455-FBAB-A4AC-901CCD4D3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B7882E-3E73-10C2-F807-03081C09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Effective sample size</a:t>
            </a:r>
            <a:endParaRPr lang="LID4096" dirty="0"/>
          </a:p>
        </p:txBody>
      </p:sp>
      <p:pic>
        <p:nvPicPr>
          <p:cNvPr id="4098" name="Picture 2" descr="$T$">
            <a:extLst>
              <a:ext uri="{FF2B5EF4-FFF2-40B4-BE49-F238E27FC236}">
                <a16:creationId xmlns:a16="http://schemas.microsoft.com/office/drawing/2014/main" id="{31D9A782-77EB-201E-CD93-FB6F1A8D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179" y="2625436"/>
            <a:ext cx="114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 these plots we show two examples: on the left, we have a good proposal distribution, which is close to the target and produces mildly correlated samples; on the right, we have a bad proposal distribution, which is far from the target and produces highly correlated samples.">
            <a:extLst>
              <a:ext uri="{FF2B5EF4-FFF2-40B4-BE49-F238E27FC236}">
                <a16:creationId xmlns:a16="http://schemas.microsoft.com/office/drawing/2014/main" id="{5A31FE9F-1B86-C46D-F216-78EBF01DA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0"/>
          <a:stretch/>
        </p:blipFill>
        <p:spPr bwMode="auto">
          <a:xfrm>
            <a:off x="5643364" y="1227681"/>
            <a:ext cx="6189086" cy="279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F8BBCBC-EA9C-ABED-8A74-00C8C345397C}"/>
              </a:ext>
            </a:extLst>
          </p:cNvPr>
          <p:cNvGrpSpPr/>
          <p:nvPr/>
        </p:nvGrpSpPr>
        <p:grpSpPr>
          <a:xfrm>
            <a:off x="751384" y="4878702"/>
            <a:ext cx="3738410" cy="1114582"/>
            <a:chOff x="417941" y="4950594"/>
            <a:chExt cx="3738410" cy="11145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E1A47C-B6B4-D33A-7785-B6A9C57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889"/>
            <a:stretch/>
          </p:blipFill>
          <p:spPr>
            <a:xfrm>
              <a:off x="417941" y="4950595"/>
              <a:ext cx="2750562" cy="11145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C1427F-659E-27D4-E421-B02D5E35B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7969" r="-512"/>
            <a:stretch/>
          </p:blipFill>
          <p:spPr>
            <a:xfrm>
              <a:off x="3114360" y="4950594"/>
              <a:ext cx="1041991" cy="111458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87EEDFE-B54E-95BD-9BA4-8E4E36DE8C8E}"/>
              </a:ext>
            </a:extLst>
          </p:cNvPr>
          <p:cNvSpPr/>
          <p:nvPr/>
        </p:nvSpPr>
        <p:spPr>
          <a:xfrm>
            <a:off x="4061637" y="4954774"/>
            <a:ext cx="447401" cy="103850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2DC7F-411B-CAE7-CF53-D534224617D5}"/>
              </a:ext>
            </a:extLst>
          </p:cNvPr>
          <p:cNvSpPr txBox="1"/>
          <p:nvPr/>
        </p:nvSpPr>
        <p:spPr>
          <a:xfrm>
            <a:off x="359550" y="1262408"/>
            <a:ext cx="5283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 guesses in MCMC are serially correlated (autocorrelated)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 dependent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Equate to a lower number of independent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If our guesses are highly serially correlated the effective sample size shrinks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We want to minimize serial correlation</a:t>
            </a:r>
            <a:endParaRPr lang="en-GB" dirty="0"/>
          </a:p>
        </p:txBody>
      </p:sp>
      <p:pic>
        <p:nvPicPr>
          <p:cNvPr id="9" name="Picture 4" descr="Trace plots of three different MCMC samples">
            <a:extLst>
              <a:ext uri="{FF2B5EF4-FFF2-40B4-BE49-F238E27FC236}">
                <a16:creationId xmlns:a16="http://schemas.microsoft.com/office/drawing/2014/main" id="{C0CB31E5-C125-439D-00BC-F6C42B8F4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24"/>
          <a:stretch/>
        </p:blipFill>
        <p:spPr bwMode="auto">
          <a:xfrm>
            <a:off x="5510132" y="4726609"/>
            <a:ext cx="5086350" cy="126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72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8C00A-A25F-3827-70C7-8A0638C7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B3999-CA2F-EE3B-C655-6CEB6D03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>
            <a:normAutofit/>
          </a:bodyPr>
          <a:lstStyle/>
          <a:p>
            <a:r>
              <a:rPr lang="en-GB" dirty="0"/>
              <a:t>Autocorrelation function plots (ACF)</a:t>
            </a:r>
            <a:endParaRPr lang="LID4096" dirty="0"/>
          </a:p>
        </p:txBody>
      </p:sp>
      <p:pic>
        <p:nvPicPr>
          <p:cNvPr id="11266" name="Picture 2" descr="ACF plots of three different MCMC samples">
            <a:extLst>
              <a:ext uri="{FF2B5EF4-FFF2-40B4-BE49-F238E27FC236}">
                <a16:creationId xmlns:a16="http://schemas.microsoft.com/office/drawing/2014/main" id="{D6BA726A-89B1-8077-B518-86C2EBE69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79"/>
          <a:stretch/>
        </p:blipFill>
        <p:spPr bwMode="auto">
          <a:xfrm>
            <a:off x="6096000" y="1536765"/>
            <a:ext cx="5095586" cy="335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374D9A-D715-8611-866C-A00DFE11C016}"/>
              </a:ext>
            </a:extLst>
          </p:cNvPr>
          <p:cNvSpPr txBox="1"/>
          <p:nvPr/>
        </p:nvSpPr>
        <p:spPr>
          <a:xfrm>
            <a:off x="385309" y="1886220"/>
            <a:ext cx="5380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ACF plots additionally highlight any issues with high serial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Highly autocorrelated chains can indicate that chains are not exploring the whole sample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Chains may be getting stuck in local probability maxima</a:t>
            </a:r>
          </a:p>
        </p:txBody>
      </p:sp>
    </p:spTree>
    <p:extLst>
      <p:ext uri="{BB962C8B-B14F-4D97-AF65-F5344CB8AC3E}">
        <p14:creationId xmlns:p14="http://schemas.microsoft.com/office/powerpoint/2010/main" val="353907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B9D9F-F201-F7AF-13EC-0F4E2FCB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MCMC diagnostics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3D950-D2C9-3998-7BCD-D884358EF349}"/>
              </a:ext>
            </a:extLst>
          </p:cNvPr>
          <p:cNvSpPr txBox="1"/>
          <p:nvPr/>
        </p:nvSpPr>
        <p:spPr>
          <a:xfrm>
            <a:off x="1978602" y="2068970"/>
            <a:ext cx="8234795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i="1" dirty="0"/>
              <a:t>“When you have computational problems, often there is a problem with your model. “</a:t>
            </a:r>
          </a:p>
          <a:p>
            <a:pPr algn="ctr">
              <a:lnSpc>
                <a:spcPct val="150000"/>
              </a:lnSpc>
            </a:pPr>
            <a:r>
              <a:rPr lang="en-GB" sz="2800" dirty="0"/>
              <a:t>Andrew Gelman</a:t>
            </a:r>
          </a:p>
        </p:txBody>
      </p:sp>
    </p:spTree>
    <p:extLst>
      <p:ext uri="{BB962C8B-B14F-4D97-AF65-F5344CB8AC3E}">
        <p14:creationId xmlns:p14="http://schemas.microsoft.com/office/powerpoint/2010/main" val="4046593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5BA5-D4E4-E10C-0469-C3922DF3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3EA1314F-D0D3-DDAB-9486-1EDB9226F8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25D20075-2602-FE7B-0D35-B2ACB7A0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234395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Examining the posterior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artoon of a cat with a magnifying glass&#10;&#10;Description automatically generated">
            <a:extLst>
              <a:ext uri="{FF2B5EF4-FFF2-40B4-BE49-F238E27FC236}">
                <a16:creationId xmlns:a16="http://schemas.microsoft.com/office/drawing/2014/main" id="{E9E7D010-131B-BC0C-144D-1BB13941C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37" y="2986147"/>
            <a:ext cx="4063670" cy="35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72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3B9A5-A29C-3840-4F82-3688C16F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5589-34CD-398E-B422-17E3019E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Examining the posterior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90DE8-3CD1-54A4-F593-16BE21EABF45}"/>
              </a:ext>
            </a:extLst>
          </p:cNvPr>
          <p:cNvSpPr txBox="1"/>
          <p:nvPr/>
        </p:nvSpPr>
        <p:spPr>
          <a:xfrm>
            <a:off x="5858541" y="1443841"/>
            <a:ext cx="58406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posterior distribution describes our new knowledge about our quantities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distribution is the estimate!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No point estimates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shape contains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use descriptive measures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Mean, median,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Probability density intervals (credible intervals, highest density intervals)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Intervals are descriptors, there is nothing magical about 95% </a:t>
            </a:r>
          </a:p>
        </p:txBody>
      </p:sp>
      <p:pic>
        <p:nvPicPr>
          <p:cNvPr id="11266" name="Picture 2" descr="Plotting for Bayesian Models • bayesplot">
            <a:extLst>
              <a:ext uri="{FF2B5EF4-FFF2-40B4-BE49-F238E27FC236}">
                <a16:creationId xmlns:a16="http://schemas.microsoft.com/office/drawing/2014/main" id="{511E2B4D-5941-8C42-7E68-EF2C63489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89" y="1637855"/>
            <a:ext cx="5181580" cy="42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BA074-E0C1-4C9A-E723-36F0B6C3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499" y="5513680"/>
            <a:ext cx="2284366" cy="1214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133195-8D78-3979-2374-3BA55454A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824" y="5473721"/>
            <a:ext cx="2284366" cy="12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83CE-DC30-AA9F-9C4A-D97914F10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005A2A09-AB4B-D6B2-D84C-6625D777E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7C9296D-2520-76EA-D957-197B5D3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234395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Inference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cartoon of a cat&#10;&#10;Description automatically generated">
            <a:extLst>
              <a:ext uri="{FF2B5EF4-FFF2-40B4-BE49-F238E27FC236}">
                <a16:creationId xmlns:a16="http://schemas.microsoft.com/office/drawing/2014/main" id="{5E4B5413-40C5-18A2-9092-D3111D602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53" y="2677213"/>
            <a:ext cx="3836894" cy="38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3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1D97-13CC-5D15-F046-7D66870D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E0DA-0FAC-049B-F5D0-774E5E564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57"/>
            <a:ext cx="10515600" cy="701616"/>
          </a:xfrm>
        </p:spPr>
        <p:txBody>
          <a:bodyPr/>
          <a:lstStyle/>
          <a:p>
            <a:r>
              <a:rPr lang="en-GB" dirty="0"/>
              <a:t>What can we infer?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8BDD5-C266-EB5B-3AD6-C7AD159390A6}"/>
              </a:ext>
            </a:extLst>
          </p:cNvPr>
          <p:cNvSpPr txBox="1"/>
          <p:nvPr/>
        </p:nvSpPr>
        <p:spPr>
          <a:xfrm>
            <a:off x="1616622" y="2075766"/>
            <a:ext cx="8958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Bayesian statistics deduces the implications of the data </a:t>
            </a:r>
            <a:r>
              <a:rPr lang="en-GB" sz="2400" dirty="0">
                <a:solidFill>
                  <a:schemeClr val="accent3"/>
                </a:solidFill>
              </a:rPr>
              <a:t>given the assumptions of the model structure</a:t>
            </a:r>
          </a:p>
          <a:p>
            <a:pPr algn="ctr"/>
            <a:endParaRPr lang="en-GB" sz="2400" dirty="0">
              <a:solidFill>
                <a:schemeClr val="accent2"/>
              </a:solidFill>
            </a:endParaRPr>
          </a:p>
          <a:p>
            <a:pPr algn="ctr"/>
            <a:r>
              <a:rPr lang="en-GB" sz="2400" dirty="0"/>
              <a:t>You must choose the assumptions you think are reasonable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Testing different model structures can help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98AD2-19F4-BD6F-D9F8-628A74DB3032}"/>
              </a:ext>
            </a:extLst>
          </p:cNvPr>
          <p:cNvSpPr txBox="1"/>
          <p:nvPr/>
        </p:nvSpPr>
        <p:spPr>
          <a:xfrm>
            <a:off x="970328" y="1039905"/>
            <a:ext cx="1012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accent3"/>
                </a:solidFill>
              </a:rPr>
              <a:t>“Garbage in, garbage out” always applies</a:t>
            </a:r>
          </a:p>
        </p:txBody>
      </p:sp>
    </p:spTree>
    <p:extLst>
      <p:ext uri="{BB962C8B-B14F-4D97-AF65-F5344CB8AC3E}">
        <p14:creationId xmlns:p14="http://schemas.microsoft.com/office/powerpoint/2010/main" val="162732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83CE-DC30-AA9F-9C4A-D97914F10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005A2A09-AB4B-D6B2-D84C-6625D777E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7C9296D-2520-76EA-D957-197B5D3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234395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end…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cartoon of a cat lying on a bed&#10;&#10;Description automatically generated">
            <a:extLst>
              <a:ext uri="{FF2B5EF4-FFF2-40B4-BE49-F238E27FC236}">
                <a16:creationId xmlns:a16="http://schemas.microsoft.com/office/drawing/2014/main" id="{B3BA6BDE-7B29-A92C-EFE3-54E62E39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354541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4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3D36E-DC1C-6ACD-77D3-B3F528BBB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3019-4292-1C1B-2D8B-2F1D40B2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Probability is counting</a:t>
            </a:r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55E4C4-E759-CD89-E3A3-619ECE956BA7}"/>
              </a:ext>
            </a:extLst>
          </p:cNvPr>
          <p:cNvSpPr/>
          <p:nvPr/>
        </p:nvSpPr>
        <p:spPr>
          <a:xfrm>
            <a:off x="791570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9BA437-5979-0129-0C0B-7A3B1F988A73}"/>
              </a:ext>
            </a:extLst>
          </p:cNvPr>
          <p:cNvSpPr/>
          <p:nvPr/>
        </p:nvSpPr>
        <p:spPr>
          <a:xfrm>
            <a:off x="1298812" y="1344304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971C10-BCB0-3808-2792-2AC85FD3AD2E}"/>
              </a:ext>
            </a:extLst>
          </p:cNvPr>
          <p:cNvSpPr/>
          <p:nvPr/>
        </p:nvSpPr>
        <p:spPr>
          <a:xfrm>
            <a:off x="1806054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860DC-CB68-2E2F-2681-0027682689B2}"/>
              </a:ext>
            </a:extLst>
          </p:cNvPr>
          <p:cNvSpPr txBox="1"/>
          <p:nvPr/>
        </p:nvSpPr>
        <p:spPr>
          <a:xfrm>
            <a:off x="2313296" y="1344304"/>
            <a:ext cx="23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observed W, L, W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EE252-6270-58C2-9BF5-304CD270FEE9}"/>
              </a:ext>
            </a:extLst>
          </p:cNvPr>
          <p:cNvSpPr txBox="1"/>
          <p:nvPr/>
        </p:nvSpPr>
        <p:spPr>
          <a:xfrm>
            <a:off x="684663" y="2142433"/>
            <a:ext cx="502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How plausible are different proportions of water?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93A27-C2F7-67EF-C229-707C95F26DB1}"/>
              </a:ext>
            </a:extLst>
          </p:cNvPr>
          <p:cNvSpPr txBox="1"/>
          <p:nvPr/>
        </p:nvSpPr>
        <p:spPr>
          <a:xfrm>
            <a:off x="684663" y="2836031"/>
            <a:ext cx="307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Possible proportions of water</a:t>
            </a:r>
            <a:endParaRPr lang="LID4096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99FC33-A882-D30D-2458-EEB6B383E3C5}"/>
              </a:ext>
            </a:extLst>
          </p:cNvPr>
          <p:cNvSpPr txBox="1"/>
          <p:nvPr/>
        </p:nvSpPr>
        <p:spPr>
          <a:xfrm>
            <a:off x="7089081" y="1205804"/>
            <a:ext cx="471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Possible ways of seeing W, L, W with a 25% water D4 globe</a:t>
            </a:r>
            <a:endParaRPr lang="LID4096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449C049-79A7-57EB-7450-A18648A94834}"/>
              </a:ext>
            </a:extLst>
          </p:cNvPr>
          <p:cNvSpPr/>
          <p:nvPr/>
        </p:nvSpPr>
        <p:spPr>
          <a:xfrm>
            <a:off x="7686770" y="2142432"/>
            <a:ext cx="197879" cy="197879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982C74-D385-E89D-746D-C654344C53BB}"/>
              </a:ext>
            </a:extLst>
          </p:cNvPr>
          <p:cNvSpPr/>
          <p:nvPr/>
        </p:nvSpPr>
        <p:spPr>
          <a:xfrm>
            <a:off x="8737650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828A3B-F24F-D69D-B563-7F19D156AF76}"/>
              </a:ext>
            </a:extLst>
          </p:cNvPr>
          <p:cNvSpPr/>
          <p:nvPr/>
        </p:nvSpPr>
        <p:spPr>
          <a:xfrm>
            <a:off x="9788530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71D4A3-B02C-F0B7-7F15-0C0F5D685DDD}"/>
              </a:ext>
            </a:extLst>
          </p:cNvPr>
          <p:cNvSpPr/>
          <p:nvPr/>
        </p:nvSpPr>
        <p:spPr>
          <a:xfrm>
            <a:off x="10839409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70678CA-6A3B-79D3-4088-809823881EE1}"/>
              </a:ext>
            </a:extLst>
          </p:cNvPr>
          <p:cNvSpPr/>
          <p:nvPr/>
        </p:nvSpPr>
        <p:spPr>
          <a:xfrm>
            <a:off x="7120390" y="2955210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F887FB-FDC3-BA40-0DFC-B28ECD46ADE3}"/>
              </a:ext>
            </a:extLst>
          </p:cNvPr>
          <p:cNvSpPr/>
          <p:nvPr/>
        </p:nvSpPr>
        <p:spPr>
          <a:xfrm>
            <a:off x="7497976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8E5F367-AB3B-9AAD-2409-CA5D39898E36}"/>
              </a:ext>
            </a:extLst>
          </p:cNvPr>
          <p:cNvSpPr/>
          <p:nvPr/>
        </p:nvSpPr>
        <p:spPr>
          <a:xfrm>
            <a:off x="7875562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F7B7B13-4917-DF43-7510-42A10C835BC9}"/>
              </a:ext>
            </a:extLst>
          </p:cNvPr>
          <p:cNvSpPr/>
          <p:nvPr/>
        </p:nvSpPr>
        <p:spPr>
          <a:xfrm>
            <a:off x="8253148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33169D4-3B04-2E68-EEED-D734A251DAB0}"/>
              </a:ext>
            </a:extLst>
          </p:cNvPr>
          <p:cNvSpPr/>
          <p:nvPr/>
        </p:nvSpPr>
        <p:spPr>
          <a:xfrm>
            <a:off x="5617998" y="3996913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7E3622-8F0D-D9D4-EE5E-0ACEC959942D}"/>
              </a:ext>
            </a:extLst>
          </p:cNvPr>
          <p:cNvSpPr/>
          <p:nvPr/>
        </p:nvSpPr>
        <p:spPr>
          <a:xfrm>
            <a:off x="5886403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D76FEF-F381-CB2A-5F67-1BBA9E906ED5}"/>
              </a:ext>
            </a:extLst>
          </p:cNvPr>
          <p:cNvSpPr/>
          <p:nvPr/>
        </p:nvSpPr>
        <p:spPr>
          <a:xfrm>
            <a:off x="6154808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842505F-8D66-F503-A082-46802FA07FA0}"/>
              </a:ext>
            </a:extLst>
          </p:cNvPr>
          <p:cNvSpPr/>
          <p:nvPr/>
        </p:nvSpPr>
        <p:spPr>
          <a:xfrm>
            <a:off x="6423213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65EEF47-0B2C-8FA1-9573-41B0884C7316}"/>
              </a:ext>
            </a:extLst>
          </p:cNvPr>
          <p:cNvSpPr/>
          <p:nvPr/>
        </p:nvSpPr>
        <p:spPr>
          <a:xfrm>
            <a:off x="6753415" y="3996913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B7687A-7AF5-844F-AA4C-D9960FDC3DE0}"/>
              </a:ext>
            </a:extLst>
          </p:cNvPr>
          <p:cNvSpPr/>
          <p:nvPr/>
        </p:nvSpPr>
        <p:spPr>
          <a:xfrm>
            <a:off x="7021820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C4F7810-87BF-C885-192C-40A514BA3737}"/>
              </a:ext>
            </a:extLst>
          </p:cNvPr>
          <p:cNvSpPr/>
          <p:nvPr/>
        </p:nvSpPr>
        <p:spPr>
          <a:xfrm>
            <a:off x="7290225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F164830-9D91-0906-705D-B81F0ACCFF69}"/>
              </a:ext>
            </a:extLst>
          </p:cNvPr>
          <p:cNvSpPr/>
          <p:nvPr/>
        </p:nvSpPr>
        <p:spPr>
          <a:xfrm>
            <a:off x="7558630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7EDF05-2E78-B0CA-9483-05447D33D174}"/>
              </a:ext>
            </a:extLst>
          </p:cNvPr>
          <p:cNvSpPr/>
          <p:nvPr/>
        </p:nvSpPr>
        <p:spPr>
          <a:xfrm>
            <a:off x="7888832" y="3996913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8374CB0-A79C-7710-DCE6-3C7A30D80311}"/>
              </a:ext>
            </a:extLst>
          </p:cNvPr>
          <p:cNvSpPr/>
          <p:nvPr/>
        </p:nvSpPr>
        <p:spPr>
          <a:xfrm>
            <a:off x="8157237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CE59E31-AC1D-54EE-0CD2-5A7C70146FE4}"/>
              </a:ext>
            </a:extLst>
          </p:cNvPr>
          <p:cNvSpPr/>
          <p:nvPr/>
        </p:nvSpPr>
        <p:spPr>
          <a:xfrm>
            <a:off x="8425642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1E21F7A-19DE-46EA-AE36-EA3F88B49CEE}"/>
              </a:ext>
            </a:extLst>
          </p:cNvPr>
          <p:cNvSpPr/>
          <p:nvPr/>
        </p:nvSpPr>
        <p:spPr>
          <a:xfrm>
            <a:off x="8694047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C37DA96-0983-27ED-69EE-10EF8A0A1083}"/>
              </a:ext>
            </a:extLst>
          </p:cNvPr>
          <p:cNvSpPr/>
          <p:nvPr/>
        </p:nvSpPr>
        <p:spPr>
          <a:xfrm>
            <a:off x="9024250" y="3996912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4B14841-6CDB-0CD0-7796-0B425E40F9C4}"/>
              </a:ext>
            </a:extLst>
          </p:cNvPr>
          <p:cNvSpPr/>
          <p:nvPr/>
        </p:nvSpPr>
        <p:spPr>
          <a:xfrm>
            <a:off x="9292655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B4E77AC-9ED3-62A6-5073-72BBEB0743E5}"/>
              </a:ext>
            </a:extLst>
          </p:cNvPr>
          <p:cNvSpPr/>
          <p:nvPr/>
        </p:nvSpPr>
        <p:spPr>
          <a:xfrm>
            <a:off x="9561060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C5F860F-B6DA-548F-4C7C-9C069C0192F9}"/>
              </a:ext>
            </a:extLst>
          </p:cNvPr>
          <p:cNvSpPr/>
          <p:nvPr/>
        </p:nvSpPr>
        <p:spPr>
          <a:xfrm>
            <a:off x="9829465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3E87289-7177-08AD-687E-85720324F9AE}"/>
              </a:ext>
            </a:extLst>
          </p:cNvPr>
          <p:cNvCxnSpPr>
            <a:cxnSpLocks/>
            <a:stCxn id="41" idx="4"/>
            <a:endCxn id="46" idx="7"/>
          </p:cNvCxnSpPr>
          <p:nvPr/>
        </p:nvCxnSpPr>
        <p:spPr>
          <a:xfrm flipH="1">
            <a:off x="7289290" y="2340311"/>
            <a:ext cx="496420" cy="6438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495A2D4-C4CD-0E8D-A452-478B8A639DEF}"/>
              </a:ext>
            </a:extLst>
          </p:cNvPr>
          <p:cNvCxnSpPr>
            <a:stCxn id="41" idx="4"/>
            <a:endCxn id="47" idx="0"/>
          </p:cNvCxnSpPr>
          <p:nvPr/>
        </p:nvCxnSpPr>
        <p:spPr>
          <a:xfrm flipH="1">
            <a:off x="7596916" y="2340311"/>
            <a:ext cx="188794" cy="614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618155F-DB44-70A6-3693-212FDDB49621}"/>
              </a:ext>
            </a:extLst>
          </p:cNvPr>
          <p:cNvCxnSpPr>
            <a:stCxn id="41" idx="4"/>
            <a:endCxn id="48" idx="0"/>
          </p:cNvCxnSpPr>
          <p:nvPr/>
        </p:nvCxnSpPr>
        <p:spPr>
          <a:xfrm>
            <a:off x="7785710" y="2340311"/>
            <a:ext cx="188792" cy="614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3F54A1C-A980-E4E7-ACBE-80C7DA7D9D7A}"/>
              </a:ext>
            </a:extLst>
          </p:cNvPr>
          <p:cNvCxnSpPr>
            <a:cxnSpLocks/>
            <a:stCxn id="41" idx="4"/>
            <a:endCxn id="49" idx="1"/>
          </p:cNvCxnSpPr>
          <p:nvPr/>
        </p:nvCxnSpPr>
        <p:spPr>
          <a:xfrm>
            <a:off x="7785710" y="2340311"/>
            <a:ext cx="496417" cy="6438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0DF20F6-1BF6-DBBA-8151-126B6259734A}"/>
              </a:ext>
            </a:extLst>
          </p:cNvPr>
          <p:cNvCxnSpPr>
            <a:cxnSpLocks/>
            <a:stCxn id="46" idx="4"/>
            <a:endCxn id="51" idx="0"/>
          </p:cNvCxnSpPr>
          <p:nvPr/>
        </p:nvCxnSpPr>
        <p:spPr>
          <a:xfrm flipH="1">
            <a:off x="5716938" y="3153089"/>
            <a:ext cx="1502392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428C0B0-EE5D-36EA-1535-C79A80C65085}"/>
              </a:ext>
            </a:extLst>
          </p:cNvPr>
          <p:cNvCxnSpPr>
            <a:cxnSpLocks/>
            <a:stCxn id="46" idx="4"/>
            <a:endCxn id="52" idx="0"/>
          </p:cNvCxnSpPr>
          <p:nvPr/>
        </p:nvCxnSpPr>
        <p:spPr>
          <a:xfrm flipH="1">
            <a:off x="5985343" y="3153089"/>
            <a:ext cx="1233987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E54C2A-2186-3754-5790-A141366E50CB}"/>
              </a:ext>
            </a:extLst>
          </p:cNvPr>
          <p:cNvCxnSpPr>
            <a:cxnSpLocks/>
            <a:stCxn id="46" idx="4"/>
            <a:endCxn id="53" idx="0"/>
          </p:cNvCxnSpPr>
          <p:nvPr/>
        </p:nvCxnSpPr>
        <p:spPr>
          <a:xfrm flipH="1">
            <a:off x="6253748" y="3153089"/>
            <a:ext cx="965582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94BEE05-017D-EFB7-FCD6-69403EB30B32}"/>
              </a:ext>
            </a:extLst>
          </p:cNvPr>
          <p:cNvCxnSpPr>
            <a:stCxn id="46" idx="4"/>
            <a:endCxn id="54" idx="0"/>
          </p:cNvCxnSpPr>
          <p:nvPr/>
        </p:nvCxnSpPr>
        <p:spPr>
          <a:xfrm flipH="1">
            <a:off x="6522153" y="3153089"/>
            <a:ext cx="697177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00E8BE4-9B73-5B58-A673-140CDA0B0A9E}"/>
              </a:ext>
            </a:extLst>
          </p:cNvPr>
          <p:cNvCxnSpPr>
            <a:stCxn id="47" idx="4"/>
            <a:endCxn id="58" idx="0"/>
          </p:cNvCxnSpPr>
          <p:nvPr/>
        </p:nvCxnSpPr>
        <p:spPr>
          <a:xfrm flipH="1">
            <a:off x="6852355" y="3153089"/>
            <a:ext cx="744561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7E2F4D6-63A5-E52B-05D9-23AFA99F5E09}"/>
              </a:ext>
            </a:extLst>
          </p:cNvPr>
          <p:cNvCxnSpPr>
            <a:stCxn id="47" idx="4"/>
            <a:endCxn id="59" idx="0"/>
          </p:cNvCxnSpPr>
          <p:nvPr/>
        </p:nvCxnSpPr>
        <p:spPr>
          <a:xfrm flipH="1">
            <a:off x="7120760" y="3153089"/>
            <a:ext cx="476156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139F043-3BBF-6E02-07B1-8B1008F309CB}"/>
              </a:ext>
            </a:extLst>
          </p:cNvPr>
          <p:cNvCxnSpPr>
            <a:stCxn id="47" idx="4"/>
            <a:endCxn id="60" idx="0"/>
          </p:cNvCxnSpPr>
          <p:nvPr/>
        </p:nvCxnSpPr>
        <p:spPr>
          <a:xfrm flipH="1">
            <a:off x="7389165" y="3153089"/>
            <a:ext cx="207751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ECCAACD-1C95-1535-4A37-FDFCCEB5FF1E}"/>
              </a:ext>
            </a:extLst>
          </p:cNvPr>
          <p:cNvCxnSpPr>
            <a:stCxn id="47" idx="4"/>
            <a:endCxn id="61" idx="0"/>
          </p:cNvCxnSpPr>
          <p:nvPr/>
        </p:nvCxnSpPr>
        <p:spPr>
          <a:xfrm>
            <a:off x="7596916" y="3153089"/>
            <a:ext cx="60654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F6AFF26-D43E-9B9C-6E3C-DB6415FCB3B0}"/>
              </a:ext>
            </a:extLst>
          </p:cNvPr>
          <p:cNvCxnSpPr>
            <a:stCxn id="48" idx="4"/>
            <a:endCxn id="63" idx="0"/>
          </p:cNvCxnSpPr>
          <p:nvPr/>
        </p:nvCxnSpPr>
        <p:spPr>
          <a:xfrm>
            <a:off x="7974502" y="3153089"/>
            <a:ext cx="13270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A3FE535-9D1C-2DD7-371A-365D8E4B995E}"/>
              </a:ext>
            </a:extLst>
          </p:cNvPr>
          <p:cNvCxnSpPr>
            <a:stCxn id="48" idx="4"/>
            <a:endCxn id="64" idx="0"/>
          </p:cNvCxnSpPr>
          <p:nvPr/>
        </p:nvCxnSpPr>
        <p:spPr>
          <a:xfrm>
            <a:off x="7974502" y="3153089"/>
            <a:ext cx="281675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6658D2B-48A6-843C-C4D4-5B0C978445CA}"/>
              </a:ext>
            </a:extLst>
          </p:cNvPr>
          <p:cNvCxnSpPr>
            <a:stCxn id="48" idx="4"/>
            <a:endCxn id="65" idx="0"/>
          </p:cNvCxnSpPr>
          <p:nvPr/>
        </p:nvCxnSpPr>
        <p:spPr>
          <a:xfrm>
            <a:off x="7974502" y="3153089"/>
            <a:ext cx="550080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1116AB5-8A19-269C-07C8-E6A599A36071}"/>
              </a:ext>
            </a:extLst>
          </p:cNvPr>
          <p:cNvCxnSpPr>
            <a:stCxn id="48" idx="4"/>
            <a:endCxn id="66" idx="0"/>
          </p:cNvCxnSpPr>
          <p:nvPr/>
        </p:nvCxnSpPr>
        <p:spPr>
          <a:xfrm>
            <a:off x="7974502" y="3153089"/>
            <a:ext cx="818485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B3B32F6-99CB-D3CA-9194-3E791FDC4190}"/>
              </a:ext>
            </a:extLst>
          </p:cNvPr>
          <p:cNvCxnSpPr>
            <a:stCxn id="49" idx="4"/>
            <a:endCxn id="68" idx="0"/>
          </p:cNvCxnSpPr>
          <p:nvPr/>
        </p:nvCxnSpPr>
        <p:spPr>
          <a:xfrm>
            <a:off x="8352088" y="3153089"/>
            <a:ext cx="771102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DA0E127-2611-25D1-E8B5-B93F0893D447}"/>
              </a:ext>
            </a:extLst>
          </p:cNvPr>
          <p:cNvCxnSpPr>
            <a:stCxn id="49" idx="4"/>
            <a:endCxn id="69" idx="0"/>
          </p:cNvCxnSpPr>
          <p:nvPr/>
        </p:nvCxnSpPr>
        <p:spPr>
          <a:xfrm>
            <a:off x="8352088" y="3153089"/>
            <a:ext cx="1039507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D28C26D-8F88-C7B1-03F3-274EE32C13F7}"/>
              </a:ext>
            </a:extLst>
          </p:cNvPr>
          <p:cNvCxnSpPr>
            <a:stCxn id="49" idx="4"/>
            <a:endCxn id="70" idx="0"/>
          </p:cNvCxnSpPr>
          <p:nvPr/>
        </p:nvCxnSpPr>
        <p:spPr>
          <a:xfrm>
            <a:off x="8352088" y="3153089"/>
            <a:ext cx="1307912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CFFCC98-2B71-44A8-51B8-308F900EDD98}"/>
              </a:ext>
            </a:extLst>
          </p:cNvPr>
          <p:cNvCxnSpPr>
            <a:stCxn id="49" idx="4"/>
            <a:endCxn id="71" idx="0"/>
          </p:cNvCxnSpPr>
          <p:nvPr/>
        </p:nvCxnSpPr>
        <p:spPr>
          <a:xfrm>
            <a:off x="8352088" y="3153089"/>
            <a:ext cx="1576317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C54A342-B1B1-D969-9739-73B2133F41CD}"/>
              </a:ext>
            </a:extLst>
          </p:cNvPr>
          <p:cNvSpPr/>
          <p:nvPr/>
        </p:nvSpPr>
        <p:spPr>
          <a:xfrm>
            <a:off x="1291183" y="4076448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544D3D4-147B-0E42-683E-883E1D57E307}"/>
              </a:ext>
            </a:extLst>
          </p:cNvPr>
          <p:cNvSpPr/>
          <p:nvPr/>
        </p:nvSpPr>
        <p:spPr>
          <a:xfrm>
            <a:off x="1798425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03AC73C-08BB-256D-7999-E105BBEAF91E}"/>
              </a:ext>
            </a:extLst>
          </p:cNvPr>
          <p:cNvSpPr/>
          <p:nvPr/>
        </p:nvSpPr>
        <p:spPr>
          <a:xfrm>
            <a:off x="2305667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F5E7704-3DC0-5FE0-EC5F-CCA8A4C79730}"/>
              </a:ext>
            </a:extLst>
          </p:cNvPr>
          <p:cNvSpPr/>
          <p:nvPr/>
        </p:nvSpPr>
        <p:spPr>
          <a:xfrm>
            <a:off x="2812909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1DCE2C7-CCE6-91BE-A04D-40949E4B3733}"/>
              </a:ext>
            </a:extLst>
          </p:cNvPr>
          <p:cNvSpPr/>
          <p:nvPr/>
        </p:nvSpPr>
        <p:spPr>
          <a:xfrm>
            <a:off x="1291183" y="472389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A98998C-4950-730E-D71F-DE1A05C40309}"/>
              </a:ext>
            </a:extLst>
          </p:cNvPr>
          <p:cNvSpPr/>
          <p:nvPr/>
        </p:nvSpPr>
        <p:spPr>
          <a:xfrm>
            <a:off x="1798425" y="472389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FC2F661-548B-702E-B9A7-691BA4EBF939}"/>
              </a:ext>
            </a:extLst>
          </p:cNvPr>
          <p:cNvSpPr/>
          <p:nvPr/>
        </p:nvSpPr>
        <p:spPr>
          <a:xfrm>
            <a:off x="2305667" y="4723896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5CE993C-FD15-E489-865D-CB1F61B76F30}"/>
              </a:ext>
            </a:extLst>
          </p:cNvPr>
          <p:cNvSpPr/>
          <p:nvPr/>
        </p:nvSpPr>
        <p:spPr>
          <a:xfrm>
            <a:off x="2812909" y="4723896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DC7295B-E754-42EE-DFFD-E6BC134AD479}"/>
              </a:ext>
            </a:extLst>
          </p:cNvPr>
          <p:cNvSpPr/>
          <p:nvPr/>
        </p:nvSpPr>
        <p:spPr>
          <a:xfrm>
            <a:off x="1291183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3F0BC0-CFD4-259C-E883-7A1B177DA3EE}"/>
              </a:ext>
            </a:extLst>
          </p:cNvPr>
          <p:cNvSpPr/>
          <p:nvPr/>
        </p:nvSpPr>
        <p:spPr>
          <a:xfrm>
            <a:off x="1798425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560F9E8-828E-CDC2-B11B-7A034D7E2516}"/>
              </a:ext>
            </a:extLst>
          </p:cNvPr>
          <p:cNvSpPr/>
          <p:nvPr/>
        </p:nvSpPr>
        <p:spPr>
          <a:xfrm>
            <a:off x="2305667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DCCE16F-0C25-24AE-E623-7D38AFA539BA}"/>
              </a:ext>
            </a:extLst>
          </p:cNvPr>
          <p:cNvSpPr/>
          <p:nvPr/>
        </p:nvSpPr>
        <p:spPr>
          <a:xfrm>
            <a:off x="2812909" y="5371344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6AE2E9E-E622-9AB0-8FA2-AD62FF93CAD9}"/>
              </a:ext>
            </a:extLst>
          </p:cNvPr>
          <p:cNvSpPr/>
          <p:nvPr/>
        </p:nvSpPr>
        <p:spPr>
          <a:xfrm>
            <a:off x="1302133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5EF5AA9-1C65-BCCB-2083-6507EEE290F8}"/>
              </a:ext>
            </a:extLst>
          </p:cNvPr>
          <p:cNvSpPr/>
          <p:nvPr/>
        </p:nvSpPr>
        <p:spPr>
          <a:xfrm>
            <a:off x="1809375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36048BF-635D-A69B-90D7-61C4D4F8D039}"/>
              </a:ext>
            </a:extLst>
          </p:cNvPr>
          <p:cNvSpPr/>
          <p:nvPr/>
        </p:nvSpPr>
        <p:spPr>
          <a:xfrm>
            <a:off x="2316617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9287469-C2A8-9D4A-94BA-8D3680223419}"/>
              </a:ext>
            </a:extLst>
          </p:cNvPr>
          <p:cNvSpPr/>
          <p:nvPr/>
        </p:nvSpPr>
        <p:spPr>
          <a:xfrm>
            <a:off x="2823859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2E221B-BF04-B0CF-4C60-D309D10FB8D6}"/>
              </a:ext>
            </a:extLst>
          </p:cNvPr>
          <p:cNvSpPr txBox="1"/>
          <p:nvPr/>
        </p:nvSpPr>
        <p:spPr>
          <a:xfrm>
            <a:off x="740521" y="334772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1.</a:t>
            </a:r>
            <a:endParaRPr lang="LID4096" sz="28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467D418-9547-1987-5F28-48092D1B5BF9}"/>
              </a:ext>
            </a:extLst>
          </p:cNvPr>
          <p:cNvSpPr txBox="1"/>
          <p:nvPr/>
        </p:nvSpPr>
        <p:spPr>
          <a:xfrm>
            <a:off x="740521" y="3994269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2.</a:t>
            </a:r>
            <a:endParaRPr lang="LID4096" sz="28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BAD49AD-2B79-A0E9-2951-02E7E35EA505}"/>
              </a:ext>
            </a:extLst>
          </p:cNvPr>
          <p:cNvSpPr txBox="1"/>
          <p:nvPr/>
        </p:nvSpPr>
        <p:spPr>
          <a:xfrm>
            <a:off x="740521" y="464116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3.</a:t>
            </a:r>
            <a:endParaRPr lang="LID4096" sz="2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FE56296-E047-3357-275B-51E36B2C42F5}"/>
              </a:ext>
            </a:extLst>
          </p:cNvPr>
          <p:cNvSpPr txBox="1"/>
          <p:nvPr/>
        </p:nvSpPr>
        <p:spPr>
          <a:xfrm>
            <a:off x="740521" y="5287883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4.</a:t>
            </a:r>
            <a:endParaRPr lang="LID4096" sz="28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F2E05B1-8E62-A6CC-2088-5FD19163B3EB}"/>
              </a:ext>
            </a:extLst>
          </p:cNvPr>
          <p:cNvSpPr txBox="1"/>
          <p:nvPr/>
        </p:nvSpPr>
        <p:spPr>
          <a:xfrm>
            <a:off x="740521" y="5934604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5.</a:t>
            </a:r>
            <a:endParaRPr lang="LID4096" sz="280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6CF90DD-6A4E-AE31-DD37-AB0D15DDAB74}"/>
              </a:ext>
            </a:extLst>
          </p:cNvPr>
          <p:cNvGrpSpPr/>
          <p:nvPr/>
        </p:nvGrpSpPr>
        <p:grpSpPr>
          <a:xfrm>
            <a:off x="1291183" y="3429000"/>
            <a:ext cx="1876568" cy="354842"/>
            <a:chOff x="1146412" y="3251579"/>
            <a:chExt cx="1876568" cy="354842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EED85E2-C708-FBAB-7069-C45828EBAC88}"/>
                </a:ext>
              </a:extLst>
            </p:cNvPr>
            <p:cNvSpPr/>
            <p:nvPr/>
          </p:nvSpPr>
          <p:spPr>
            <a:xfrm>
              <a:off x="1146412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288556B-C1FF-D7D4-A08B-DF420D4D971B}"/>
                </a:ext>
              </a:extLst>
            </p:cNvPr>
            <p:cNvSpPr/>
            <p:nvPr/>
          </p:nvSpPr>
          <p:spPr>
            <a:xfrm>
              <a:off x="1653654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9CB8DED-34D4-DA3C-45ED-DBC4E77F5184}"/>
                </a:ext>
              </a:extLst>
            </p:cNvPr>
            <p:cNvSpPr/>
            <p:nvPr/>
          </p:nvSpPr>
          <p:spPr>
            <a:xfrm>
              <a:off x="2160896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4DA4F6F-242D-E7E5-3139-9A1887A6231F}"/>
                </a:ext>
              </a:extLst>
            </p:cNvPr>
            <p:cNvSpPr/>
            <p:nvPr/>
          </p:nvSpPr>
          <p:spPr>
            <a:xfrm>
              <a:off x="2668138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101885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7F212-379C-43D6-40D6-41FFBC67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1395-A5E8-7F83-280F-58E301AC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Probability is counting</a:t>
            </a:r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6409B0-0AB4-C9DA-CB62-9A06F6CD19BD}"/>
              </a:ext>
            </a:extLst>
          </p:cNvPr>
          <p:cNvSpPr/>
          <p:nvPr/>
        </p:nvSpPr>
        <p:spPr>
          <a:xfrm>
            <a:off x="791570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C02EB4-B524-A165-59DE-8A428CD584F0}"/>
              </a:ext>
            </a:extLst>
          </p:cNvPr>
          <p:cNvSpPr/>
          <p:nvPr/>
        </p:nvSpPr>
        <p:spPr>
          <a:xfrm>
            <a:off x="1298812" y="1344304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B7A134-F12C-3AE6-FB0C-56B35E2E951F}"/>
              </a:ext>
            </a:extLst>
          </p:cNvPr>
          <p:cNvSpPr/>
          <p:nvPr/>
        </p:nvSpPr>
        <p:spPr>
          <a:xfrm>
            <a:off x="1806054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FEB64-4AC9-B5BC-938C-191608DA4E87}"/>
              </a:ext>
            </a:extLst>
          </p:cNvPr>
          <p:cNvSpPr txBox="1"/>
          <p:nvPr/>
        </p:nvSpPr>
        <p:spPr>
          <a:xfrm>
            <a:off x="2313296" y="1344304"/>
            <a:ext cx="23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observed W, L, W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92D73-ECBF-D3A6-793D-823BF5B11D24}"/>
              </a:ext>
            </a:extLst>
          </p:cNvPr>
          <p:cNvSpPr txBox="1"/>
          <p:nvPr/>
        </p:nvSpPr>
        <p:spPr>
          <a:xfrm>
            <a:off x="684663" y="2142433"/>
            <a:ext cx="502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How plausible are different proportions of water?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C5BD8-14AB-0DB3-C9D6-6A71BE31B7FD}"/>
              </a:ext>
            </a:extLst>
          </p:cNvPr>
          <p:cNvSpPr txBox="1"/>
          <p:nvPr/>
        </p:nvSpPr>
        <p:spPr>
          <a:xfrm>
            <a:off x="684663" y="2836031"/>
            <a:ext cx="307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Possible proportions of water</a:t>
            </a:r>
            <a:endParaRPr lang="LID4096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24CEF5-EED4-0CF3-2A97-14A06C6231B0}"/>
              </a:ext>
            </a:extLst>
          </p:cNvPr>
          <p:cNvSpPr txBox="1"/>
          <p:nvPr/>
        </p:nvSpPr>
        <p:spPr>
          <a:xfrm>
            <a:off x="7089081" y="1205804"/>
            <a:ext cx="471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Possible ways of seeing W, L, W with a 25% water D4 globe</a:t>
            </a:r>
            <a:endParaRPr lang="LID4096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B84FEA-9B5E-D762-2FE2-42274BD3B339}"/>
              </a:ext>
            </a:extLst>
          </p:cNvPr>
          <p:cNvSpPr/>
          <p:nvPr/>
        </p:nvSpPr>
        <p:spPr>
          <a:xfrm>
            <a:off x="7686770" y="2142432"/>
            <a:ext cx="197879" cy="197879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9A157F-719B-4A76-673C-C8118F338DF5}"/>
              </a:ext>
            </a:extLst>
          </p:cNvPr>
          <p:cNvSpPr/>
          <p:nvPr/>
        </p:nvSpPr>
        <p:spPr>
          <a:xfrm>
            <a:off x="8737650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1C79FF-C37A-D75E-1A16-80910AEB91EC}"/>
              </a:ext>
            </a:extLst>
          </p:cNvPr>
          <p:cNvSpPr/>
          <p:nvPr/>
        </p:nvSpPr>
        <p:spPr>
          <a:xfrm>
            <a:off x="9788530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381B3C-EE26-B8A5-CCA8-E6214933C72A}"/>
              </a:ext>
            </a:extLst>
          </p:cNvPr>
          <p:cNvSpPr/>
          <p:nvPr/>
        </p:nvSpPr>
        <p:spPr>
          <a:xfrm>
            <a:off x="10839409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573F952-CAC3-BD6B-8664-6F8F401B20C0}"/>
              </a:ext>
            </a:extLst>
          </p:cNvPr>
          <p:cNvSpPr/>
          <p:nvPr/>
        </p:nvSpPr>
        <p:spPr>
          <a:xfrm>
            <a:off x="7120390" y="2955210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6BE6D2A-9366-26B5-F7F0-7D9CA0CCFF7F}"/>
              </a:ext>
            </a:extLst>
          </p:cNvPr>
          <p:cNvSpPr/>
          <p:nvPr/>
        </p:nvSpPr>
        <p:spPr>
          <a:xfrm>
            <a:off x="7497976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FF03F5-6627-524B-17B8-A03D817E095C}"/>
              </a:ext>
            </a:extLst>
          </p:cNvPr>
          <p:cNvSpPr/>
          <p:nvPr/>
        </p:nvSpPr>
        <p:spPr>
          <a:xfrm>
            <a:off x="7875562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E46CED1-4616-4515-9921-117D9C1C3B1C}"/>
              </a:ext>
            </a:extLst>
          </p:cNvPr>
          <p:cNvSpPr/>
          <p:nvPr/>
        </p:nvSpPr>
        <p:spPr>
          <a:xfrm>
            <a:off x="8253148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6381D1-56C5-700E-B9A4-21CFAE848241}"/>
              </a:ext>
            </a:extLst>
          </p:cNvPr>
          <p:cNvSpPr/>
          <p:nvPr/>
        </p:nvSpPr>
        <p:spPr>
          <a:xfrm>
            <a:off x="5617998" y="3996913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E2540CF-E364-F8A4-7417-057208114662}"/>
              </a:ext>
            </a:extLst>
          </p:cNvPr>
          <p:cNvSpPr/>
          <p:nvPr/>
        </p:nvSpPr>
        <p:spPr>
          <a:xfrm>
            <a:off x="5886403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883B44-DCED-D9AA-DEAB-FD43E54A981A}"/>
              </a:ext>
            </a:extLst>
          </p:cNvPr>
          <p:cNvSpPr/>
          <p:nvPr/>
        </p:nvSpPr>
        <p:spPr>
          <a:xfrm>
            <a:off x="6154808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4E0B987-85E0-B128-310C-C1142FB2BF4B}"/>
              </a:ext>
            </a:extLst>
          </p:cNvPr>
          <p:cNvSpPr/>
          <p:nvPr/>
        </p:nvSpPr>
        <p:spPr>
          <a:xfrm>
            <a:off x="6423213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CD4B3D3-512E-ECD3-77DB-A0C36FF717B7}"/>
              </a:ext>
            </a:extLst>
          </p:cNvPr>
          <p:cNvSpPr/>
          <p:nvPr/>
        </p:nvSpPr>
        <p:spPr>
          <a:xfrm>
            <a:off x="6753415" y="3996913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DDB33B-C1D5-89C8-26D9-46DC74582C30}"/>
              </a:ext>
            </a:extLst>
          </p:cNvPr>
          <p:cNvSpPr/>
          <p:nvPr/>
        </p:nvSpPr>
        <p:spPr>
          <a:xfrm>
            <a:off x="7021820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1A94CC0-7061-7F44-65F5-3F119C24BC80}"/>
              </a:ext>
            </a:extLst>
          </p:cNvPr>
          <p:cNvSpPr/>
          <p:nvPr/>
        </p:nvSpPr>
        <p:spPr>
          <a:xfrm>
            <a:off x="7290225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16E8DBB-2789-159D-AEBC-3D2D7EC6312E}"/>
              </a:ext>
            </a:extLst>
          </p:cNvPr>
          <p:cNvSpPr/>
          <p:nvPr/>
        </p:nvSpPr>
        <p:spPr>
          <a:xfrm>
            <a:off x="7558630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1224CCC-6E52-69D1-504B-3D800C1FE159}"/>
              </a:ext>
            </a:extLst>
          </p:cNvPr>
          <p:cNvSpPr/>
          <p:nvPr/>
        </p:nvSpPr>
        <p:spPr>
          <a:xfrm>
            <a:off x="7888832" y="3996913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33D27D-F3D7-0E3D-CF74-C4AF30897241}"/>
              </a:ext>
            </a:extLst>
          </p:cNvPr>
          <p:cNvSpPr/>
          <p:nvPr/>
        </p:nvSpPr>
        <p:spPr>
          <a:xfrm>
            <a:off x="8157237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9B70DA1-5052-25E1-5D17-3CBD2E57D76E}"/>
              </a:ext>
            </a:extLst>
          </p:cNvPr>
          <p:cNvSpPr/>
          <p:nvPr/>
        </p:nvSpPr>
        <p:spPr>
          <a:xfrm>
            <a:off x="8425642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F2D35-ACE4-C0E3-5952-FD033E085357}"/>
              </a:ext>
            </a:extLst>
          </p:cNvPr>
          <p:cNvSpPr/>
          <p:nvPr/>
        </p:nvSpPr>
        <p:spPr>
          <a:xfrm>
            <a:off x="8694047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7968FBF-AE92-F5F5-4EA8-01E924BDD792}"/>
              </a:ext>
            </a:extLst>
          </p:cNvPr>
          <p:cNvSpPr/>
          <p:nvPr/>
        </p:nvSpPr>
        <p:spPr>
          <a:xfrm>
            <a:off x="9024250" y="3996912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C882F20-A00C-3851-EB3D-E38A68894117}"/>
              </a:ext>
            </a:extLst>
          </p:cNvPr>
          <p:cNvSpPr/>
          <p:nvPr/>
        </p:nvSpPr>
        <p:spPr>
          <a:xfrm>
            <a:off x="9292655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63EEF73-68E3-2FBF-20CB-D5E0DCA3A500}"/>
              </a:ext>
            </a:extLst>
          </p:cNvPr>
          <p:cNvSpPr/>
          <p:nvPr/>
        </p:nvSpPr>
        <p:spPr>
          <a:xfrm>
            <a:off x="9561060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5294A10-94D5-CCA1-7A2A-83274EF1D4DF}"/>
              </a:ext>
            </a:extLst>
          </p:cNvPr>
          <p:cNvSpPr/>
          <p:nvPr/>
        </p:nvSpPr>
        <p:spPr>
          <a:xfrm>
            <a:off x="9829465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5769C09-B317-3B3A-E371-681F365A7AB4}"/>
              </a:ext>
            </a:extLst>
          </p:cNvPr>
          <p:cNvCxnSpPr>
            <a:cxnSpLocks/>
            <a:stCxn id="41" idx="4"/>
            <a:endCxn id="46" idx="7"/>
          </p:cNvCxnSpPr>
          <p:nvPr/>
        </p:nvCxnSpPr>
        <p:spPr>
          <a:xfrm flipH="1">
            <a:off x="7289290" y="2340311"/>
            <a:ext cx="496420" cy="6438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A6BB1BB-3547-07D1-6CF0-53549B816344}"/>
              </a:ext>
            </a:extLst>
          </p:cNvPr>
          <p:cNvCxnSpPr>
            <a:stCxn id="41" idx="4"/>
            <a:endCxn id="47" idx="0"/>
          </p:cNvCxnSpPr>
          <p:nvPr/>
        </p:nvCxnSpPr>
        <p:spPr>
          <a:xfrm flipH="1">
            <a:off x="7596916" y="2340311"/>
            <a:ext cx="188794" cy="6148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88C08B-D118-BB59-AB01-A377E8A653D1}"/>
              </a:ext>
            </a:extLst>
          </p:cNvPr>
          <p:cNvCxnSpPr>
            <a:stCxn id="41" idx="4"/>
            <a:endCxn id="48" idx="0"/>
          </p:cNvCxnSpPr>
          <p:nvPr/>
        </p:nvCxnSpPr>
        <p:spPr>
          <a:xfrm>
            <a:off x="7785710" y="2340311"/>
            <a:ext cx="188792" cy="6148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6DCDC10-1100-0DB6-876B-7F546B369B33}"/>
              </a:ext>
            </a:extLst>
          </p:cNvPr>
          <p:cNvCxnSpPr>
            <a:cxnSpLocks/>
            <a:stCxn id="41" idx="4"/>
            <a:endCxn id="49" idx="1"/>
          </p:cNvCxnSpPr>
          <p:nvPr/>
        </p:nvCxnSpPr>
        <p:spPr>
          <a:xfrm>
            <a:off x="7785710" y="2340311"/>
            <a:ext cx="496417" cy="64387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2551739-CBFC-4993-B34B-A0E019744C66}"/>
              </a:ext>
            </a:extLst>
          </p:cNvPr>
          <p:cNvCxnSpPr>
            <a:cxnSpLocks/>
            <a:stCxn id="46" idx="4"/>
            <a:endCxn id="51" idx="0"/>
          </p:cNvCxnSpPr>
          <p:nvPr/>
        </p:nvCxnSpPr>
        <p:spPr>
          <a:xfrm flipH="1">
            <a:off x="5716938" y="3153089"/>
            <a:ext cx="1502392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9D60163-A203-61DD-3030-37DC9C4AB951}"/>
              </a:ext>
            </a:extLst>
          </p:cNvPr>
          <p:cNvCxnSpPr>
            <a:cxnSpLocks/>
            <a:stCxn id="46" idx="4"/>
            <a:endCxn id="52" idx="0"/>
          </p:cNvCxnSpPr>
          <p:nvPr/>
        </p:nvCxnSpPr>
        <p:spPr>
          <a:xfrm flipH="1">
            <a:off x="5985343" y="3153089"/>
            <a:ext cx="1233987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716417B-C187-FFDD-7746-900571274D6D}"/>
              </a:ext>
            </a:extLst>
          </p:cNvPr>
          <p:cNvCxnSpPr>
            <a:cxnSpLocks/>
            <a:stCxn id="46" idx="4"/>
            <a:endCxn id="53" idx="0"/>
          </p:cNvCxnSpPr>
          <p:nvPr/>
        </p:nvCxnSpPr>
        <p:spPr>
          <a:xfrm flipH="1">
            <a:off x="6253748" y="3153089"/>
            <a:ext cx="965582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E7C8842-0BE5-D078-62CA-D0D3915B27C9}"/>
              </a:ext>
            </a:extLst>
          </p:cNvPr>
          <p:cNvCxnSpPr>
            <a:stCxn id="46" idx="4"/>
            <a:endCxn id="54" idx="0"/>
          </p:cNvCxnSpPr>
          <p:nvPr/>
        </p:nvCxnSpPr>
        <p:spPr>
          <a:xfrm flipH="1">
            <a:off x="6522153" y="3153089"/>
            <a:ext cx="697177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9071A41-02D5-3417-60AA-2446577F89AA}"/>
              </a:ext>
            </a:extLst>
          </p:cNvPr>
          <p:cNvCxnSpPr>
            <a:stCxn id="47" idx="4"/>
            <a:endCxn id="58" idx="0"/>
          </p:cNvCxnSpPr>
          <p:nvPr/>
        </p:nvCxnSpPr>
        <p:spPr>
          <a:xfrm flipH="1">
            <a:off x="6852355" y="3153089"/>
            <a:ext cx="744561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788BECB-2475-86C9-1791-96A402D816F1}"/>
              </a:ext>
            </a:extLst>
          </p:cNvPr>
          <p:cNvCxnSpPr>
            <a:stCxn id="47" idx="4"/>
            <a:endCxn id="59" idx="0"/>
          </p:cNvCxnSpPr>
          <p:nvPr/>
        </p:nvCxnSpPr>
        <p:spPr>
          <a:xfrm flipH="1">
            <a:off x="7120760" y="3153089"/>
            <a:ext cx="476156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5908899-22AA-EB04-C370-A518CDEDABCB}"/>
              </a:ext>
            </a:extLst>
          </p:cNvPr>
          <p:cNvCxnSpPr>
            <a:stCxn id="47" idx="4"/>
            <a:endCxn id="60" idx="0"/>
          </p:cNvCxnSpPr>
          <p:nvPr/>
        </p:nvCxnSpPr>
        <p:spPr>
          <a:xfrm flipH="1">
            <a:off x="7389165" y="3153089"/>
            <a:ext cx="207751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6421110-787C-0382-4FFB-FB6E2C059737}"/>
              </a:ext>
            </a:extLst>
          </p:cNvPr>
          <p:cNvCxnSpPr>
            <a:stCxn id="47" idx="4"/>
            <a:endCxn id="61" idx="0"/>
          </p:cNvCxnSpPr>
          <p:nvPr/>
        </p:nvCxnSpPr>
        <p:spPr>
          <a:xfrm>
            <a:off x="7596916" y="3153089"/>
            <a:ext cx="60654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40D2E12-D803-3CC1-ECAE-7E97C458B1E4}"/>
              </a:ext>
            </a:extLst>
          </p:cNvPr>
          <p:cNvCxnSpPr>
            <a:stCxn id="48" idx="4"/>
            <a:endCxn id="63" idx="0"/>
          </p:cNvCxnSpPr>
          <p:nvPr/>
        </p:nvCxnSpPr>
        <p:spPr>
          <a:xfrm>
            <a:off x="7974502" y="3153089"/>
            <a:ext cx="13270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77DFE7F-EF3D-5FD6-2FC5-FC2E8552A907}"/>
              </a:ext>
            </a:extLst>
          </p:cNvPr>
          <p:cNvCxnSpPr>
            <a:stCxn id="48" idx="4"/>
            <a:endCxn id="64" idx="0"/>
          </p:cNvCxnSpPr>
          <p:nvPr/>
        </p:nvCxnSpPr>
        <p:spPr>
          <a:xfrm>
            <a:off x="7974502" y="3153089"/>
            <a:ext cx="281675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196E42F-8221-AA3B-CBE6-B2C7B8AB66D5}"/>
              </a:ext>
            </a:extLst>
          </p:cNvPr>
          <p:cNvCxnSpPr>
            <a:stCxn id="48" idx="4"/>
            <a:endCxn id="65" idx="0"/>
          </p:cNvCxnSpPr>
          <p:nvPr/>
        </p:nvCxnSpPr>
        <p:spPr>
          <a:xfrm>
            <a:off x="7974502" y="3153089"/>
            <a:ext cx="550080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B647613-3AC3-F310-EF4A-4EE3A7B4D379}"/>
              </a:ext>
            </a:extLst>
          </p:cNvPr>
          <p:cNvCxnSpPr>
            <a:stCxn id="48" idx="4"/>
            <a:endCxn id="66" idx="0"/>
          </p:cNvCxnSpPr>
          <p:nvPr/>
        </p:nvCxnSpPr>
        <p:spPr>
          <a:xfrm>
            <a:off x="7974502" y="3153089"/>
            <a:ext cx="818485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F7A4AA7-7D46-0303-BF9B-B2993180CC61}"/>
              </a:ext>
            </a:extLst>
          </p:cNvPr>
          <p:cNvCxnSpPr>
            <a:stCxn id="49" idx="4"/>
            <a:endCxn id="68" idx="0"/>
          </p:cNvCxnSpPr>
          <p:nvPr/>
        </p:nvCxnSpPr>
        <p:spPr>
          <a:xfrm>
            <a:off x="8352088" y="3153089"/>
            <a:ext cx="771102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843A64C-13D8-3379-4C2B-290D3680A2A8}"/>
              </a:ext>
            </a:extLst>
          </p:cNvPr>
          <p:cNvCxnSpPr>
            <a:stCxn id="49" idx="4"/>
            <a:endCxn id="69" idx="0"/>
          </p:cNvCxnSpPr>
          <p:nvPr/>
        </p:nvCxnSpPr>
        <p:spPr>
          <a:xfrm>
            <a:off x="8352088" y="3153089"/>
            <a:ext cx="1039507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6E0D3C4-4412-AC71-6233-95E1DEFF92DA}"/>
              </a:ext>
            </a:extLst>
          </p:cNvPr>
          <p:cNvCxnSpPr>
            <a:stCxn id="49" idx="4"/>
            <a:endCxn id="70" idx="0"/>
          </p:cNvCxnSpPr>
          <p:nvPr/>
        </p:nvCxnSpPr>
        <p:spPr>
          <a:xfrm>
            <a:off x="8352088" y="3153089"/>
            <a:ext cx="1307912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DB01DD7-CF08-988B-6320-FBADFDB254B3}"/>
              </a:ext>
            </a:extLst>
          </p:cNvPr>
          <p:cNvCxnSpPr>
            <a:stCxn id="49" idx="4"/>
            <a:endCxn id="71" idx="0"/>
          </p:cNvCxnSpPr>
          <p:nvPr/>
        </p:nvCxnSpPr>
        <p:spPr>
          <a:xfrm>
            <a:off x="8352088" y="3153089"/>
            <a:ext cx="1576317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951D8670-CEF4-6FAF-9FCE-1D687C38192B}"/>
              </a:ext>
            </a:extLst>
          </p:cNvPr>
          <p:cNvSpPr/>
          <p:nvPr/>
        </p:nvSpPr>
        <p:spPr>
          <a:xfrm>
            <a:off x="1291183" y="4076448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82FF45D-600C-FF22-E9AE-7C6DD3C77F57}"/>
              </a:ext>
            </a:extLst>
          </p:cNvPr>
          <p:cNvSpPr/>
          <p:nvPr/>
        </p:nvSpPr>
        <p:spPr>
          <a:xfrm>
            <a:off x="1798425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0D6FEEF-7B96-78F7-914E-512E00492CCC}"/>
              </a:ext>
            </a:extLst>
          </p:cNvPr>
          <p:cNvSpPr/>
          <p:nvPr/>
        </p:nvSpPr>
        <p:spPr>
          <a:xfrm>
            <a:off x="2305667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3FDE312-1A7C-A9EB-CC5C-49C10902A61B}"/>
              </a:ext>
            </a:extLst>
          </p:cNvPr>
          <p:cNvSpPr/>
          <p:nvPr/>
        </p:nvSpPr>
        <p:spPr>
          <a:xfrm>
            <a:off x="2812909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001D4F5-6B6E-ABE0-2D04-5143FFD30070}"/>
              </a:ext>
            </a:extLst>
          </p:cNvPr>
          <p:cNvSpPr/>
          <p:nvPr/>
        </p:nvSpPr>
        <p:spPr>
          <a:xfrm>
            <a:off x="1291183" y="472389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C9E7B27-989E-743A-7FD3-FC5E7F71907F}"/>
              </a:ext>
            </a:extLst>
          </p:cNvPr>
          <p:cNvSpPr/>
          <p:nvPr/>
        </p:nvSpPr>
        <p:spPr>
          <a:xfrm>
            <a:off x="1798425" y="472389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E0F468E-D4E3-7324-C77C-5E73EEE16B3B}"/>
              </a:ext>
            </a:extLst>
          </p:cNvPr>
          <p:cNvSpPr/>
          <p:nvPr/>
        </p:nvSpPr>
        <p:spPr>
          <a:xfrm>
            <a:off x="2305667" y="4723896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FF89557-2648-B2F6-5ACC-E88DAF277357}"/>
              </a:ext>
            </a:extLst>
          </p:cNvPr>
          <p:cNvSpPr/>
          <p:nvPr/>
        </p:nvSpPr>
        <p:spPr>
          <a:xfrm>
            <a:off x="2812909" y="4723896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6A79256-1540-1DC1-CEAB-D9104F5E7E72}"/>
              </a:ext>
            </a:extLst>
          </p:cNvPr>
          <p:cNvSpPr/>
          <p:nvPr/>
        </p:nvSpPr>
        <p:spPr>
          <a:xfrm>
            <a:off x="1291183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E5C2925-27AD-1B84-3591-FB49DB3156B7}"/>
              </a:ext>
            </a:extLst>
          </p:cNvPr>
          <p:cNvSpPr/>
          <p:nvPr/>
        </p:nvSpPr>
        <p:spPr>
          <a:xfrm>
            <a:off x="1798425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0A6BD51-6C8E-E08B-CDCE-12521523B53B}"/>
              </a:ext>
            </a:extLst>
          </p:cNvPr>
          <p:cNvSpPr/>
          <p:nvPr/>
        </p:nvSpPr>
        <p:spPr>
          <a:xfrm>
            <a:off x="2305667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FD2D9B2-F051-D299-EBBD-ED071AFC2FCC}"/>
              </a:ext>
            </a:extLst>
          </p:cNvPr>
          <p:cNvSpPr/>
          <p:nvPr/>
        </p:nvSpPr>
        <p:spPr>
          <a:xfrm>
            <a:off x="2812909" y="5371344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0A3F8B0F-A455-AE0C-2A90-831A2D80F907}"/>
              </a:ext>
            </a:extLst>
          </p:cNvPr>
          <p:cNvSpPr/>
          <p:nvPr/>
        </p:nvSpPr>
        <p:spPr>
          <a:xfrm>
            <a:off x="1302133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6B32D7D-F2BE-1C98-9E87-F1C7D59C23AF}"/>
              </a:ext>
            </a:extLst>
          </p:cNvPr>
          <p:cNvSpPr/>
          <p:nvPr/>
        </p:nvSpPr>
        <p:spPr>
          <a:xfrm>
            <a:off x="1809375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B4C1D95A-98EF-8813-32AE-2ED550B6154D}"/>
              </a:ext>
            </a:extLst>
          </p:cNvPr>
          <p:cNvSpPr/>
          <p:nvPr/>
        </p:nvSpPr>
        <p:spPr>
          <a:xfrm>
            <a:off x="2316617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B8EF16C-C4A4-84EC-95A0-991A59325324}"/>
              </a:ext>
            </a:extLst>
          </p:cNvPr>
          <p:cNvSpPr/>
          <p:nvPr/>
        </p:nvSpPr>
        <p:spPr>
          <a:xfrm>
            <a:off x="2823859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27377D-40D1-D032-CC29-4ED580BFA631}"/>
              </a:ext>
            </a:extLst>
          </p:cNvPr>
          <p:cNvSpPr txBox="1"/>
          <p:nvPr/>
        </p:nvSpPr>
        <p:spPr>
          <a:xfrm>
            <a:off x="740521" y="334772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1.</a:t>
            </a:r>
            <a:endParaRPr lang="LID4096" sz="28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C97154F-CBCE-C5B7-D6AA-0103FC2DF035}"/>
              </a:ext>
            </a:extLst>
          </p:cNvPr>
          <p:cNvSpPr txBox="1"/>
          <p:nvPr/>
        </p:nvSpPr>
        <p:spPr>
          <a:xfrm>
            <a:off x="740521" y="3994269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2.</a:t>
            </a:r>
            <a:endParaRPr lang="LID4096" sz="28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EF5451-F81F-21CD-E6F0-7FA61E67EF8A}"/>
              </a:ext>
            </a:extLst>
          </p:cNvPr>
          <p:cNvSpPr txBox="1"/>
          <p:nvPr/>
        </p:nvSpPr>
        <p:spPr>
          <a:xfrm>
            <a:off x="740521" y="464116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3.</a:t>
            </a:r>
            <a:endParaRPr lang="LID4096" sz="2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FEC7159-88F8-2A1E-25CF-80CEFE00C336}"/>
              </a:ext>
            </a:extLst>
          </p:cNvPr>
          <p:cNvSpPr txBox="1"/>
          <p:nvPr/>
        </p:nvSpPr>
        <p:spPr>
          <a:xfrm>
            <a:off x="740521" y="5287883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4.</a:t>
            </a:r>
            <a:endParaRPr lang="LID4096" sz="28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2CBDE19-55C6-AC60-F336-31C33488C69B}"/>
              </a:ext>
            </a:extLst>
          </p:cNvPr>
          <p:cNvSpPr txBox="1"/>
          <p:nvPr/>
        </p:nvSpPr>
        <p:spPr>
          <a:xfrm>
            <a:off x="740521" y="5934604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5.</a:t>
            </a:r>
            <a:endParaRPr lang="LID4096" sz="280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5464249-F0CF-3699-E0CB-8E9F9626B90C}"/>
              </a:ext>
            </a:extLst>
          </p:cNvPr>
          <p:cNvGrpSpPr/>
          <p:nvPr/>
        </p:nvGrpSpPr>
        <p:grpSpPr>
          <a:xfrm>
            <a:off x="1291183" y="3429000"/>
            <a:ext cx="1876568" cy="354842"/>
            <a:chOff x="1146412" y="3251579"/>
            <a:chExt cx="1876568" cy="354842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C32B944-1E4B-BB8B-5B96-5F9FB3CA8E8A}"/>
                </a:ext>
              </a:extLst>
            </p:cNvPr>
            <p:cNvSpPr/>
            <p:nvPr/>
          </p:nvSpPr>
          <p:spPr>
            <a:xfrm>
              <a:off x="1146412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C49E65F-50EA-04FE-BA16-B99ACB781019}"/>
                </a:ext>
              </a:extLst>
            </p:cNvPr>
            <p:cNvSpPr/>
            <p:nvPr/>
          </p:nvSpPr>
          <p:spPr>
            <a:xfrm>
              <a:off x="1653654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A7E2092-E53D-54FE-5B0D-DDBCB092097B}"/>
                </a:ext>
              </a:extLst>
            </p:cNvPr>
            <p:cNvSpPr/>
            <p:nvPr/>
          </p:nvSpPr>
          <p:spPr>
            <a:xfrm>
              <a:off x="2160896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E10A233-66D9-BC5E-8D11-D7C1120BF211}"/>
                </a:ext>
              </a:extLst>
            </p:cNvPr>
            <p:cNvSpPr/>
            <p:nvPr/>
          </p:nvSpPr>
          <p:spPr>
            <a:xfrm>
              <a:off x="2668138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324432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91798-2966-C6C8-9F60-C62C79ED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880E-BDA4-D679-B723-815B2C82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Probability is counting</a:t>
            </a:r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1CC57E-EE7D-0461-EA4F-F7A1DD53290A}"/>
              </a:ext>
            </a:extLst>
          </p:cNvPr>
          <p:cNvSpPr/>
          <p:nvPr/>
        </p:nvSpPr>
        <p:spPr>
          <a:xfrm>
            <a:off x="791570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0CC690-4298-7795-6C83-B735B9BD91F3}"/>
              </a:ext>
            </a:extLst>
          </p:cNvPr>
          <p:cNvSpPr/>
          <p:nvPr/>
        </p:nvSpPr>
        <p:spPr>
          <a:xfrm>
            <a:off x="1298812" y="1344304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0CA932-A895-1D11-4AD8-B68DD3ACE397}"/>
              </a:ext>
            </a:extLst>
          </p:cNvPr>
          <p:cNvSpPr/>
          <p:nvPr/>
        </p:nvSpPr>
        <p:spPr>
          <a:xfrm>
            <a:off x="1806054" y="134430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A3798-4547-9EA8-B6A1-61F09CCE16DB}"/>
              </a:ext>
            </a:extLst>
          </p:cNvPr>
          <p:cNvSpPr txBox="1"/>
          <p:nvPr/>
        </p:nvSpPr>
        <p:spPr>
          <a:xfrm>
            <a:off x="2313296" y="1344304"/>
            <a:ext cx="23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observed W, L, W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72643-2007-9307-A6B5-375C99FF20B2}"/>
              </a:ext>
            </a:extLst>
          </p:cNvPr>
          <p:cNvSpPr txBox="1"/>
          <p:nvPr/>
        </p:nvSpPr>
        <p:spPr>
          <a:xfrm>
            <a:off x="684663" y="2142433"/>
            <a:ext cx="502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How plausible are different proportions of water?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369DE-D475-604F-3BDF-D34F6DB79A67}"/>
              </a:ext>
            </a:extLst>
          </p:cNvPr>
          <p:cNvSpPr txBox="1"/>
          <p:nvPr/>
        </p:nvSpPr>
        <p:spPr>
          <a:xfrm>
            <a:off x="684663" y="2836031"/>
            <a:ext cx="307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Possible proportions of water</a:t>
            </a:r>
            <a:endParaRPr lang="LID4096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20AAB4-B9DF-3D37-6921-4B7EB8D71D88}"/>
              </a:ext>
            </a:extLst>
          </p:cNvPr>
          <p:cNvSpPr txBox="1"/>
          <p:nvPr/>
        </p:nvSpPr>
        <p:spPr>
          <a:xfrm>
            <a:off x="7089081" y="1205804"/>
            <a:ext cx="471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Possible ways of seeing W, L, W with a 25% water D4 globe</a:t>
            </a:r>
            <a:endParaRPr lang="LID4096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C7A47E2-39B4-168E-2019-306AA8438F87}"/>
              </a:ext>
            </a:extLst>
          </p:cNvPr>
          <p:cNvSpPr/>
          <p:nvPr/>
        </p:nvSpPr>
        <p:spPr>
          <a:xfrm>
            <a:off x="7686770" y="2142432"/>
            <a:ext cx="197879" cy="197879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1F70A5C-68B0-49A0-200F-E01163EDD9DA}"/>
              </a:ext>
            </a:extLst>
          </p:cNvPr>
          <p:cNvSpPr/>
          <p:nvPr/>
        </p:nvSpPr>
        <p:spPr>
          <a:xfrm>
            <a:off x="8737650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E5EEE8A-E34F-F2DA-D1DC-6E9BC2C26480}"/>
              </a:ext>
            </a:extLst>
          </p:cNvPr>
          <p:cNvSpPr/>
          <p:nvPr/>
        </p:nvSpPr>
        <p:spPr>
          <a:xfrm>
            <a:off x="9788530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9B7CC93-4D74-FA55-51F9-9B04EA9958AC}"/>
              </a:ext>
            </a:extLst>
          </p:cNvPr>
          <p:cNvSpPr/>
          <p:nvPr/>
        </p:nvSpPr>
        <p:spPr>
          <a:xfrm>
            <a:off x="10839409" y="214243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9A563CE-E4E8-BB7A-7ADC-02A4E4E814DD}"/>
              </a:ext>
            </a:extLst>
          </p:cNvPr>
          <p:cNvSpPr/>
          <p:nvPr/>
        </p:nvSpPr>
        <p:spPr>
          <a:xfrm>
            <a:off x="7120390" y="2955210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E369B1A-D56E-CF81-19E7-BAE8EED0BF20}"/>
              </a:ext>
            </a:extLst>
          </p:cNvPr>
          <p:cNvSpPr/>
          <p:nvPr/>
        </p:nvSpPr>
        <p:spPr>
          <a:xfrm>
            <a:off x="7497976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7A7365-82CB-2164-15C8-B0602CB38593}"/>
              </a:ext>
            </a:extLst>
          </p:cNvPr>
          <p:cNvSpPr/>
          <p:nvPr/>
        </p:nvSpPr>
        <p:spPr>
          <a:xfrm>
            <a:off x="7875562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2E1A748-29DB-F94A-E7B8-E7AAA0D4CA2F}"/>
              </a:ext>
            </a:extLst>
          </p:cNvPr>
          <p:cNvSpPr/>
          <p:nvPr/>
        </p:nvSpPr>
        <p:spPr>
          <a:xfrm>
            <a:off x="8253148" y="2955210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E165498-EDB5-1FC2-63A0-B7DC847A6B7F}"/>
              </a:ext>
            </a:extLst>
          </p:cNvPr>
          <p:cNvSpPr/>
          <p:nvPr/>
        </p:nvSpPr>
        <p:spPr>
          <a:xfrm>
            <a:off x="5617998" y="3996913"/>
            <a:ext cx="197879" cy="1978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4247A34-A2EB-BFBB-1088-4EB36B882ACD}"/>
              </a:ext>
            </a:extLst>
          </p:cNvPr>
          <p:cNvSpPr/>
          <p:nvPr/>
        </p:nvSpPr>
        <p:spPr>
          <a:xfrm>
            <a:off x="5886403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03696D3-44A5-6199-C001-ABAAFA87EAF0}"/>
              </a:ext>
            </a:extLst>
          </p:cNvPr>
          <p:cNvSpPr/>
          <p:nvPr/>
        </p:nvSpPr>
        <p:spPr>
          <a:xfrm>
            <a:off x="6154808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A310E-3152-25FF-E095-76B8458FE37C}"/>
              </a:ext>
            </a:extLst>
          </p:cNvPr>
          <p:cNvSpPr/>
          <p:nvPr/>
        </p:nvSpPr>
        <p:spPr>
          <a:xfrm>
            <a:off x="6423213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8401A78-36C9-C6C1-FE0D-1E19FF79F7DA}"/>
              </a:ext>
            </a:extLst>
          </p:cNvPr>
          <p:cNvSpPr/>
          <p:nvPr/>
        </p:nvSpPr>
        <p:spPr>
          <a:xfrm>
            <a:off x="6753415" y="3996913"/>
            <a:ext cx="197879" cy="197879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5EC52C-0792-FA94-D922-999034D8AC1A}"/>
              </a:ext>
            </a:extLst>
          </p:cNvPr>
          <p:cNvSpPr/>
          <p:nvPr/>
        </p:nvSpPr>
        <p:spPr>
          <a:xfrm>
            <a:off x="7021820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0F60E24-9B84-F2FE-9359-11F1E20F82C5}"/>
              </a:ext>
            </a:extLst>
          </p:cNvPr>
          <p:cNvSpPr/>
          <p:nvPr/>
        </p:nvSpPr>
        <p:spPr>
          <a:xfrm>
            <a:off x="7290225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DE8C33-C24C-F9E7-2348-CA3BEB45C445}"/>
              </a:ext>
            </a:extLst>
          </p:cNvPr>
          <p:cNvSpPr/>
          <p:nvPr/>
        </p:nvSpPr>
        <p:spPr>
          <a:xfrm>
            <a:off x="7558630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151A5FC-76C5-5E5B-53C1-7396E3423A91}"/>
              </a:ext>
            </a:extLst>
          </p:cNvPr>
          <p:cNvSpPr/>
          <p:nvPr/>
        </p:nvSpPr>
        <p:spPr>
          <a:xfrm>
            <a:off x="7888832" y="3996913"/>
            <a:ext cx="197879" cy="197879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9F3B7E9-3466-F470-C4DD-F7084002E87E}"/>
              </a:ext>
            </a:extLst>
          </p:cNvPr>
          <p:cNvSpPr/>
          <p:nvPr/>
        </p:nvSpPr>
        <p:spPr>
          <a:xfrm>
            <a:off x="8157237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3EF0C5B-B080-31F3-5429-F5011AE60378}"/>
              </a:ext>
            </a:extLst>
          </p:cNvPr>
          <p:cNvSpPr/>
          <p:nvPr/>
        </p:nvSpPr>
        <p:spPr>
          <a:xfrm>
            <a:off x="8425642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4B2EC27-C6C6-09E7-FBFF-9D21885F26B9}"/>
              </a:ext>
            </a:extLst>
          </p:cNvPr>
          <p:cNvSpPr/>
          <p:nvPr/>
        </p:nvSpPr>
        <p:spPr>
          <a:xfrm>
            <a:off x="8694047" y="3996913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ABEBAB3-74BD-7488-264D-793567A99DF4}"/>
              </a:ext>
            </a:extLst>
          </p:cNvPr>
          <p:cNvSpPr/>
          <p:nvPr/>
        </p:nvSpPr>
        <p:spPr>
          <a:xfrm>
            <a:off x="9024250" y="3996912"/>
            <a:ext cx="197879" cy="197879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77FA38-4530-1801-8462-18C413AFF6B9}"/>
              </a:ext>
            </a:extLst>
          </p:cNvPr>
          <p:cNvSpPr/>
          <p:nvPr/>
        </p:nvSpPr>
        <p:spPr>
          <a:xfrm>
            <a:off x="9292655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22D1EC-0C78-7106-08B6-501503D80BD8}"/>
              </a:ext>
            </a:extLst>
          </p:cNvPr>
          <p:cNvSpPr/>
          <p:nvPr/>
        </p:nvSpPr>
        <p:spPr>
          <a:xfrm>
            <a:off x="9561060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1FC0A8E-C210-1198-6357-C6AF79E1A04A}"/>
              </a:ext>
            </a:extLst>
          </p:cNvPr>
          <p:cNvSpPr/>
          <p:nvPr/>
        </p:nvSpPr>
        <p:spPr>
          <a:xfrm>
            <a:off x="9829465" y="3996912"/>
            <a:ext cx="197879" cy="1978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7453D5D-8B69-0987-5573-24BD80CC19A6}"/>
              </a:ext>
            </a:extLst>
          </p:cNvPr>
          <p:cNvCxnSpPr>
            <a:cxnSpLocks/>
            <a:stCxn id="41" idx="4"/>
            <a:endCxn id="46" idx="7"/>
          </p:cNvCxnSpPr>
          <p:nvPr/>
        </p:nvCxnSpPr>
        <p:spPr>
          <a:xfrm flipH="1">
            <a:off x="7289290" y="2340311"/>
            <a:ext cx="496420" cy="6438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3568CAA-C276-D817-5FC4-A29B3CA961D1}"/>
              </a:ext>
            </a:extLst>
          </p:cNvPr>
          <p:cNvCxnSpPr>
            <a:stCxn id="41" idx="4"/>
            <a:endCxn id="47" idx="0"/>
          </p:cNvCxnSpPr>
          <p:nvPr/>
        </p:nvCxnSpPr>
        <p:spPr>
          <a:xfrm flipH="1">
            <a:off x="7596916" y="2340311"/>
            <a:ext cx="188794" cy="6148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72BC0D-E56E-65F1-1106-70A9FC3B34D6}"/>
              </a:ext>
            </a:extLst>
          </p:cNvPr>
          <p:cNvCxnSpPr>
            <a:stCxn id="41" idx="4"/>
            <a:endCxn id="48" idx="0"/>
          </p:cNvCxnSpPr>
          <p:nvPr/>
        </p:nvCxnSpPr>
        <p:spPr>
          <a:xfrm>
            <a:off x="7785710" y="2340311"/>
            <a:ext cx="188792" cy="6148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3C72969-C6D1-F5F1-A5E7-D280F967F245}"/>
              </a:ext>
            </a:extLst>
          </p:cNvPr>
          <p:cNvCxnSpPr>
            <a:cxnSpLocks/>
            <a:stCxn id="41" idx="4"/>
            <a:endCxn id="49" idx="1"/>
          </p:cNvCxnSpPr>
          <p:nvPr/>
        </p:nvCxnSpPr>
        <p:spPr>
          <a:xfrm>
            <a:off x="7785710" y="2340311"/>
            <a:ext cx="496417" cy="64387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03CB019-9B96-14D5-727D-D17D6F2E1094}"/>
              </a:ext>
            </a:extLst>
          </p:cNvPr>
          <p:cNvCxnSpPr>
            <a:cxnSpLocks/>
            <a:stCxn id="46" idx="4"/>
            <a:endCxn id="51" idx="0"/>
          </p:cNvCxnSpPr>
          <p:nvPr/>
        </p:nvCxnSpPr>
        <p:spPr>
          <a:xfrm flipH="1">
            <a:off x="5716938" y="3153089"/>
            <a:ext cx="1502392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752032-C0C4-0A01-2D65-CDCBAED9A744}"/>
              </a:ext>
            </a:extLst>
          </p:cNvPr>
          <p:cNvCxnSpPr>
            <a:cxnSpLocks/>
            <a:stCxn id="46" idx="4"/>
            <a:endCxn id="52" idx="0"/>
          </p:cNvCxnSpPr>
          <p:nvPr/>
        </p:nvCxnSpPr>
        <p:spPr>
          <a:xfrm flipH="1">
            <a:off x="5985343" y="3153089"/>
            <a:ext cx="1233987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A04CB46-8DD5-C5DB-C992-1A951B3C4A29}"/>
              </a:ext>
            </a:extLst>
          </p:cNvPr>
          <p:cNvCxnSpPr>
            <a:cxnSpLocks/>
            <a:stCxn id="46" idx="4"/>
            <a:endCxn id="53" idx="0"/>
          </p:cNvCxnSpPr>
          <p:nvPr/>
        </p:nvCxnSpPr>
        <p:spPr>
          <a:xfrm flipH="1">
            <a:off x="6253748" y="3153089"/>
            <a:ext cx="965582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0F51A42-1501-D9B4-8ECE-A071EADA5888}"/>
              </a:ext>
            </a:extLst>
          </p:cNvPr>
          <p:cNvCxnSpPr>
            <a:stCxn id="46" idx="4"/>
            <a:endCxn id="54" idx="0"/>
          </p:cNvCxnSpPr>
          <p:nvPr/>
        </p:nvCxnSpPr>
        <p:spPr>
          <a:xfrm flipH="1">
            <a:off x="6522153" y="3153089"/>
            <a:ext cx="697177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8AE328-3C3F-5FA8-C006-730505CF2123}"/>
              </a:ext>
            </a:extLst>
          </p:cNvPr>
          <p:cNvCxnSpPr>
            <a:stCxn id="47" idx="4"/>
            <a:endCxn id="58" idx="0"/>
          </p:cNvCxnSpPr>
          <p:nvPr/>
        </p:nvCxnSpPr>
        <p:spPr>
          <a:xfrm flipH="1">
            <a:off x="6852355" y="3153089"/>
            <a:ext cx="744561" cy="84382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3ADC75E-15F2-6C02-3079-C1A6BA78262B}"/>
              </a:ext>
            </a:extLst>
          </p:cNvPr>
          <p:cNvCxnSpPr>
            <a:stCxn id="47" idx="4"/>
            <a:endCxn id="59" idx="0"/>
          </p:cNvCxnSpPr>
          <p:nvPr/>
        </p:nvCxnSpPr>
        <p:spPr>
          <a:xfrm flipH="1">
            <a:off x="7120760" y="3153089"/>
            <a:ext cx="476156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8C5F8F7-84CC-DCB3-0042-5CB4ADE0DC91}"/>
              </a:ext>
            </a:extLst>
          </p:cNvPr>
          <p:cNvCxnSpPr>
            <a:stCxn id="47" idx="4"/>
            <a:endCxn id="60" idx="0"/>
          </p:cNvCxnSpPr>
          <p:nvPr/>
        </p:nvCxnSpPr>
        <p:spPr>
          <a:xfrm flipH="1">
            <a:off x="7389165" y="3153089"/>
            <a:ext cx="207751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3D77541-90F6-2C3C-EE0F-21CC0D8B9029}"/>
              </a:ext>
            </a:extLst>
          </p:cNvPr>
          <p:cNvCxnSpPr>
            <a:stCxn id="47" idx="4"/>
            <a:endCxn id="61" idx="0"/>
          </p:cNvCxnSpPr>
          <p:nvPr/>
        </p:nvCxnSpPr>
        <p:spPr>
          <a:xfrm>
            <a:off x="7596916" y="3153089"/>
            <a:ext cx="60654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FC3F09F-BD22-9871-D7E6-9119AD79EAAF}"/>
              </a:ext>
            </a:extLst>
          </p:cNvPr>
          <p:cNvCxnSpPr>
            <a:stCxn id="48" idx="4"/>
            <a:endCxn id="63" idx="0"/>
          </p:cNvCxnSpPr>
          <p:nvPr/>
        </p:nvCxnSpPr>
        <p:spPr>
          <a:xfrm>
            <a:off x="7974502" y="3153089"/>
            <a:ext cx="13270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772B341-39E9-FCB3-FCB5-CB8FCAC0C44D}"/>
              </a:ext>
            </a:extLst>
          </p:cNvPr>
          <p:cNvCxnSpPr>
            <a:stCxn id="48" idx="4"/>
            <a:endCxn id="64" idx="0"/>
          </p:cNvCxnSpPr>
          <p:nvPr/>
        </p:nvCxnSpPr>
        <p:spPr>
          <a:xfrm>
            <a:off x="7974502" y="3153089"/>
            <a:ext cx="281675" cy="84382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F7BC9C1-23AD-2B7C-9F51-0451377E035F}"/>
              </a:ext>
            </a:extLst>
          </p:cNvPr>
          <p:cNvCxnSpPr>
            <a:stCxn id="48" idx="4"/>
            <a:endCxn id="65" idx="0"/>
          </p:cNvCxnSpPr>
          <p:nvPr/>
        </p:nvCxnSpPr>
        <p:spPr>
          <a:xfrm>
            <a:off x="7974502" y="3153089"/>
            <a:ext cx="550080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81A33CD-EBA2-7CFF-9482-0AA777071962}"/>
              </a:ext>
            </a:extLst>
          </p:cNvPr>
          <p:cNvCxnSpPr>
            <a:stCxn id="48" idx="4"/>
            <a:endCxn id="66" idx="0"/>
          </p:cNvCxnSpPr>
          <p:nvPr/>
        </p:nvCxnSpPr>
        <p:spPr>
          <a:xfrm>
            <a:off x="7974502" y="3153089"/>
            <a:ext cx="818485" cy="8438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15AB5D-30A7-D88B-1735-979B336B7F53}"/>
              </a:ext>
            </a:extLst>
          </p:cNvPr>
          <p:cNvCxnSpPr>
            <a:stCxn id="49" idx="4"/>
            <a:endCxn id="68" idx="0"/>
          </p:cNvCxnSpPr>
          <p:nvPr/>
        </p:nvCxnSpPr>
        <p:spPr>
          <a:xfrm>
            <a:off x="8352088" y="3153089"/>
            <a:ext cx="771102" cy="84382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FC3AABA-7C43-0ADA-3478-A1DA3F7CD540}"/>
              </a:ext>
            </a:extLst>
          </p:cNvPr>
          <p:cNvCxnSpPr>
            <a:stCxn id="49" idx="4"/>
            <a:endCxn id="69" idx="0"/>
          </p:cNvCxnSpPr>
          <p:nvPr/>
        </p:nvCxnSpPr>
        <p:spPr>
          <a:xfrm>
            <a:off x="8352088" y="3153089"/>
            <a:ext cx="1039507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4B3AA2E-08AB-7FAD-61AB-377FA6F2AED0}"/>
              </a:ext>
            </a:extLst>
          </p:cNvPr>
          <p:cNvCxnSpPr>
            <a:stCxn id="49" idx="4"/>
            <a:endCxn id="70" idx="0"/>
          </p:cNvCxnSpPr>
          <p:nvPr/>
        </p:nvCxnSpPr>
        <p:spPr>
          <a:xfrm>
            <a:off x="8352088" y="3153089"/>
            <a:ext cx="1307912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3378949-2AE1-0682-26BE-BB3004D621A7}"/>
              </a:ext>
            </a:extLst>
          </p:cNvPr>
          <p:cNvCxnSpPr>
            <a:stCxn id="49" idx="4"/>
            <a:endCxn id="71" idx="0"/>
          </p:cNvCxnSpPr>
          <p:nvPr/>
        </p:nvCxnSpPr>
        <p:spPr>
          <a:xfrm>
            <a:off x="8352088" y="3153089"/>
            <a:ext cx="1576317" cy="843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5171760-6D80-449D-5EB4-4555ED31F514}"/>
              </a:ext>
            </a:extLst>
          </p:cNvPr>
          <p:cNvSpPr/>
          <p:nvPr/>
        </p:nvSpPr>
        <p:spPr>
          <a:xfrm>
            <a:off x="1291183" y="4076448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76DC1E5-DA4D-55B2-B845-D10BA6D0FFDE}"/>
              </a:ext>
            </a:extLst>
          </p:cNvPr>
          <p:cNvSpPr/>
          <p:nvPr/>
        </p:nvSpPr>
        <p:spPr>
          <a:xfrm>
            <a:off x="1798425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537CBBE2-87AB-F354-5007-1DFAEA3189AE}"/>
              </a:ext>
            </a:extLst>
          </p:cNvPr>
          <p:cNvSpPr/>
          <p:nvPr/>
        </p:nvSpPr>
        <p:spPr>
          <a:xfrm>
            <a:off x="2305667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944037F-B164-6417-9C91-CB8C80C8C551}"/>
              </a:ext>
            </a:extLst>
          </p:cNvPr>
          <p:cNvSpPr/>
          <p:nvPr/>
        </p:nvSpPr>
        <p:spPr>
          <a:xfrm>
            <a:off x="2812909" y="4076448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370C757-1A3F-3608-7121-543EDFA0CB1B}"/>
              </a:ext>
            </a:extLst>
          </p:cNvPr>
          <p:cNvSpPr/>
          <p:nvPr/>
        </p:nvSpPr>
        <p:spPr>
          <a:xfrm>
            <a:off x="1291183" y="472389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421EE4F-9EA2-D7F5-524A-28EABAB9DE17}"/>
              </a:ext>
            </a:extLst>
          </p:cNvPr>
          <p:cNvSpPr/>
          <p:nvPr/>
        </p:nvSpPr>
        <p:spPr>
          <a:xfrm>
            <a:off x="1798425" y="4723896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5EBD78A-7AF3-F00A-792D-A6162E976DF6}"/>
              </a:ext>
            </a:extLst>
          </p:cNvPr>
          <p:cNvSpPr/>
          <p:nvPr/>
        </p:nvSpPr>
        <p:spPr>
          <a:xfrm>
            <a:off x="2305667" y="4723896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F6A0F3A-0438-FA27-630C-80200A2DEC0E}"/>
              </a:ext>
            </a:extLst>
          </p:cNvPr>
          <p:cNvSpPr/>
          <p:nvPr/>
        </p:nvSpPr>
        <p:spPr>
          <a:xfrm>
            <a:off x="2812909" y="4723896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98462E8-89F7-93A2-3A5A-3DEBF0EEF088}"/>
              </a:ext>
            </a:extLst>
          </p:cNvPr>
          <p:cNvSpPr/>
          <p:nvPr/>
        </p:nvSpPr>
        <p:spPr>
          <a:xfrm>
            <a:off x="1291183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4F356B3-9F0B-F1EF-AE0D-FC01E4A5B144}"/>
              </a:ext>
            </a:extLst>
          </p:cNvPr>
          <p:cNvSpPr/>
          <p:nvPr/>
        </p:nvSpPr>
        <p:spPr>
          <a:xfrm>
            <a:off x="1798425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B9A8778-1503-6AC8-49FA-37D3E4A94273}"/>
              </a:ext>
            </a:extLst>
          </p:cNvPr>
          <p:cNvSpPr/>
          <p:nvPr/>
        </p:nvSpPr>
        <p:spPr>
          <a:xfrm>
            <a:off x="2305667" y="5371344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71AB23BA-39D1-5ECE-6A4B-C709EAD7BE1A}"/>
              </a:ext>
            </a:extLst>
          </p:cNvPr>
          <p:cNvSpPr/>
          <p:nvPr/>
        </p:nvSpPr>
        <p:spPr>
          <a:xfrm>
            <a:off x="2812909" y="5371344"/>
            <a:ext cx="354842" cy="3548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CA4D02E-9B30-3504-5037-E2CA61A0B1FA}"/>
              </a:ext>
            </a:extLst>
          </p:cNvPr>
          <p:cNvSpPr/>
          <p:nvPr/>
        </p:nvSpPr>
        <p:spPr>
          <a:xfrm>
            <a:off x="1302133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1674E21-A156-715D-616E-A6DDCFCF5B17}"/>
              </a:ext>
            </a:extLst>
          </p:cNvPr>
          <p:cNvSpPr/>
          <p:nvPr/>
        </p:nvSpPr>
        <p:spPr>
          <a:xfrm>
            <a:off x="1809375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5FC4E3F-C8F8-A093-D999-728911539E3E}"/>
              </a:ext>
            </a:extLst>
          </p:cNvPr>
          <p:cNvSpPr/>
          <p:nvPr/>
        </p:nvSpPr>
        <p:spPr>
          <a:xfrm>
            <a:off x="2316617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DFC6194-C5F1-8C3A-1B1B-C797D08E26A6}"/>
              </a:ext>
            </a:extLst>
          </p:cNvPr>
          <p:cNvSpPr/>
          <p:nvPr/>
        </p:nvSpPr>
        <p:spPr>
          <a:xfrm>
            <a:off x="2823859" y="6018793"/>
            <a:ext cx="354842" cy="35484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3CD7279-84FD-A641-62E9-DD2ABDA983A2}"/>
              </a:ext>
            </a:extLst>
          </p:cNvPr>
          <p:cNvSpPr txBox="1"/>
          <p:nvPr/>
        </p:nvSpPr>
        <p:spPr>
          <a:xfrm>
            <a:off x="740521" y="334772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1.</a:t>
            </a:r>
            <a:endParaRPr lang="LID4096" sz="28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5CE1FE1-5839-3829-0B59-6B06702FE824}"/>
              </a:ext>
            </a:extLst>
          </p:cNvPr>
          <p:cNvSpPr txBox="1"/>
          <p:nvPr/>
        </p:nvSpPr>
        <p:spPr>
          <a:xfrm>
            <a:off x="740521" y="3994269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2.</a:t>
            </a:r>
            <a:endParaRPr lang="LID4096" sz="28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F9C2D1-1031-3521-B217-8B8B0BD7540E}"/>
              </a:ext>
            </a:extLst>
          </p:cNvPr>
          <p:cNvSpPr txBox="1"/>
          <p:nvPr/>
        </p:nvSpPr>
        <p:spPr>
          <a:xfrm>
            <a:off x="740521" y="464116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3.</a:t>
            </a:r>
            <a:endParaRPr lang="LID4096" sz="2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A9C52F7-E979-F954-2858-861811681FF9}"/>
              </a:ext>
            </a:extLst>
          </p:cNvPr>
          <p:cNvSpPr txBox="1"/>
          <p:nvPr/>
        </p:nvSpPr>
        <p:spPr>
          <a:xfrm>
            <a:off x="740521" y="5287883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4.</a:t>
            </a:r>
            <a:endParaRPr lang="LID4096" sz="28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1A7AF4C-3B7F-04C4-2CA1-4883C1623166}"/>
              </a:ext>
            </a:extLst>
          </p:cNvPr>
          <p:cNvSpPr txBox="1"/>
          <p:nvPr/>
        </p:nvSpPr>
        <p:spPr>
          <a:xfrm>
            <a:off x="740521" y="5934604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5.</a:t>
            </a:r>
            <a:endParaRPr lang="LID4096" sz="280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7A48DF3-B269-813B-090A-9126BBEC0AEF}"/>
              </a:ext>
            </a:extLst>
          </p:cNvPr>
          <p:cNvGrpSpPr/>
          <p:nvPr/>
        </p:nvGrpSpPr>
        <p:grpSpPr>
          <a:xfrm>
            <a:off x="1291183" y="3429000"/>
            <a:ext cx="1876568" cy="354842"/>
            <a:chOff x="1146412" y="3251579"/>
            <a:chExt cx="1876568" cy="354842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10F4F48-04A5-DC7A-86A1-4CC8B7684E88}"/>
                </a:ext>
              </a:extLst>
            </p:cNvPr>
            <p:cNvSpPr/>
            <p:nvPr/>
          </p:nvSpPr>
          <p:spPr>
            <a:xfrm>
              <a:off x="1146412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D8ECDA9-7FD3-AC0A-4AC6-F76669860CB0}"/>
                </a:ext>
              </a:extLst>
            </p:cNvPr>
            <p:cNvSpPr/>
            <p:nvPr/>
          </p:nvSpPr>
          <p:spPr>
            <a:xfrm>
              <a:off x="1653654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D07A337-74F1-5E13-18BC-1202A6F84D5A}"/>
                </a:ext>
              </a:extLst>
            </p:cNvPr>
            <p:cNvSpPr/>
            <p:nvPr/>
          </p:nvSpPr>
          <p:spPr>
            <a:xfrm>
              <a:off x="2160896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5A52285-3781-1C47-608F-DB49CAA2D705}"/>
                </a:ext>
              </a:extLst>
            </p:cNvPr>
            <p:cNvSpPr/>
            <p:nvPr/>
          </p:nvSpPr>
          <p:spPr>
            <a:xfrm>
              <a:off x="2668138" y="3251579"/>
              <a:ext cx="354842" cy="35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3288858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53A5C5"/>
      </a:accent1>
      <a:accent2>
        <a:srgbClr val="CC463D"/>
      </a:accent2>
      <a:accent3>
        <a:srgbClr val="32AA95"/>
      </a:accent3>
      <a:accent4>
        <a:srgbClr val="EAB558"/>
      </a:accent4>
      <a:accent5>
        <a:srgbClr val="3D397E"/>
      </a:accent5>
      <a:accent6>
        <a:srgbClr val="968C8C"/>
      </a:accent6>
      <a:hlink>
        <a:srgbClr val="EE7A3C"/>
      </a:hlink>
      <a:folHlink>
        <a:srgbClr val="40393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3691</TotalTime>
  <Words>2960</Words>
  <Application>Microsoft Office PowerPoint</Application>
  <PresentationFormat>Widescreen</PresentationFormat>
  <Paragraphs>602</Paragraphs>
  <Slides>67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Abadi Extra Light</vt:lpstr>
      <vt:lpstr>Aptos</vt:lpstr>
      <vt:lpstr>Aptos Display</vt:lpstr>
      <vt:lpstr>Arial</vt:lpstr>
      <vt:lpstr>Calibri</vt:lpstr>
      <vt:lpstr>Cambria Math</vt:lpstr>
      <vt:lpstr>Consolas</vt:lpstr>
      <vt:lpstr>Segoe UI</vt:lpstr>
      <vt:lpstr>Segoe UI Black</vt:lpstr>
      <vt:lpstr>Symbol</vt:lpstr>
      <vt:lpstr>Wingdings</vt:lpstr>
      <vt:lpstr>Office Theme</vt:lpstr>
      <vt:lpstr>Intro to Bayesian Statistics  Sarah Pederzani  StalFire PSM workshop, University of Utah 17.01.2025</vt:lpstr>
      <vt:lpstr>Statistics as a tool for science</vt:lpstr>
      <vt:lpstr>What are probabilities?</vt:lpstr>
      <vt:lpstr>Probability is counting</vt:lpstr>
      <vt:lpstr>A four-sided globe</vt:lpstr>
      <vt:lpstr>Probability is counting</vt:lpstr>
      <vt:lpstr>Probability is counting</vt:lpstr>
      <vt:lpstr>Probability is counting</vt:lpstr>
      <vt:lpstr>Probability is counting</vt:lpstr>
      <vt:lpstr>Probability is counting</vt:lpstr>
      <vt:lpstr>Probability</vt:lpstr>
      <vt:lpstr>Probability distributions</vt:lpstr>
      <vt:lpstr>The globe is a die with infinite sides</vt:lpstr>
      <vt:lpstr>Bayesian statistics  =  a better way to count</vt:lpstr>
      <vt:lpstr>Thomas Bayes &amp; Bayes’ Theorem</vt:lpstr>
      <vt:lpstr>Bayesian reasoning</vt:lpstr>
      <vt:lpstr>Back to our globe</vt:lpstr>
      <vt:lpstr>Another example</vt:lpstr>
      <vt:lpstr>Is this Email spam?</vt:lpstr>
      <vt:lpstr>Is this Email Spam</vt:lpstr>
      <vt:lpstr>Translating into Bayesian jargon</vt:lpstr>
      <vt:lpstr>Bayes in practice</vt:lpstr>
      <vt:lpstr>Building blocks for Bayesian inference</vt:lpstr>
      <vt:lpstr>What does a model look like?</vt:lpstr>
      <vt:lpstr>The likelihood</vt:lpstr>
      <vt:lpstr>Priors</vt:lpstr>
      <vt:lpstr>The posterior probability distribution</vt:lpstr>
      <vt:lpstr>Changing  perspective from Frequentism</vt:lpstr>
      <vt:lpstr>Advantages of Bayesian methods</vt:lpstr>
      <vt:lpstr>Frequentist vs Bayesian thinking</vt:lpstr>
      <vt:lpstr>A linear model as an example</vt:lpstr>
      <vt:lpstr>Time for a break</vt:lpstr>
      <vt:lpstr>Choosing priors?</vt:lpstr>
      <vt:lpstr>Choosing prior distributions</vt:lpstr>
      <vt:lpstr>Types of distributions</vt:lpstr>
      <vt:lpstr>The Normal distribution</vt:lpstr>
      <vt:lpstr>The Uniform distribution</vt:lpstr>
      <vt:lpstr>The Gamma distribution</vt:lpstr>
      <vt:lpstr>Other useful distributions</vt:lpstr>
      <vt:lpstr>Obtaining the posterior</vt:lpstr>
      <vt:lpstr>How to obtain the posterior?</vt:lpstr>
      <vt:lpstr>Markov Chain Monte Carlo</vt:lpstr>
      <vt:lpstr>Smaukov Chain Monte Carlo</vt:lpstr>
      <vt:lpstr>Smaukov Chain Monte Carlo</vt:lpstr>
      <vt:lpstr>Smaukov Chain Monte Carlo</vt:lpstr>
      <vt:lpstr>Smaukov Chain Monte Carlo</vt:lpstr>
      <vt:lpstr>Smaukov Chain Monte Carlo</vt:lpstr>
      <vt:lpstr>Smaukov Chain Monte Carlo</vt:lpstr>
      <vt:lpstr>Markov Chain Monte Carlo</vt:lpstr>
      <vt:lpstr>MCMC algorithms</vt:lpstr>
      <vt:lpstr>Gibbs sampling visualized</vt:lpstr>
      <vt:lpstr>Is my model any good?</vt:lpstr>
      <vt:lpstr>How do I know my MCMC is working well?</vt:lpstr>
      <vt:lpstr>Model specifications</vt:lpstr>
      <vt:lpstr>Number of chains</vt:lpstr>
      <vt:lpstr>Number of iterations</vt:lpstr>
      <vt:lpstr>Burn-in</vt:lpstr>
      <vt:lpstr>Model diagnostics</vt:lpstr>
      <vt:lpstr>Chain mixing &amp; convergence</vt:lpstr>
      <vt:lpstr>Effective sample size</vt:lpstr>
      <vt:lpstr>Autocorrelation function plots (ACF)</vt:lpstr>
      <vt:lpstr>MCMC diagnostics</vt:lpstr>
      <vt:lpstr>Examining the posterior</vt:lpstr>
      <vt:lpstr>Examining the posterior</vt:lpstr>
      <vt:lpstr>Inference</vt:lpstr>
      <vt:lpstr>What can we infer?</vt:lpstr>
      <vt:lpstr>The end…</vt:lpstr>
    </vt:vector>
  </TitlesOfParts>
  <Company>MPI EVA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PEDERZANI, SARAH CAROLINE (PGR)</dc:creator>
  <cp:lastModifiedBy>Sarah Pederzani</cp:lastModifiedBy>
  <cp:revision>154</cp:revision>
  <dcterms:created xsi:type="dcterms:W3CDTF">2020-11-24T16:44:10Z</dcterms:created>
  <dcterms:modified xsi:type="dcterms:W3CDTF">2025-01-17T02:22:12Z</dcterms:modified>
</cp:coreProperties>
</file>